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4"/>
  </p:notesMasterIdLst>
  <p:handoutMasterIdLst>
    <p:handoutMasterId r:id="rId15"/>
  </p:handoutMasterIdLst>
  <p:sldIdLst>
    <p:sldId id="387" r:id="rId2"/>
    <p:sldId id="25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3">
          <p15:clr>
            <a:srgbClr val="A4A3A4"/>
          </p15:clr>
        </p15:guide>
        <p15:guide id="2" pos="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100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7" autoAdjust="0"/>
  </p:normalViewPr>
  <p:slideViewPr>
    <p:cSldViewPr snapToGrid="0">
      <p:cViewPr varScale="1">
        <p:scale>
          <a:sx n="76" d="100"/>
          <a:sy n="76" d="100"/>
        </p:scale>
        <p:origin x="197" y="58"/>
      </p:cViewPr>
      <p:guideLst>
        <p:guide orient="horz" pos="2443"/>
        <p:guide pos="4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>
            <a:extLst>
              <a:ext uri="{FF2B5EF4-FFF2-40B4-BE49-F238E27FC236}">
                <a16:creationId xmlns:a16="http://schemas.microsoft.com/office/drawing/2014/main" id="{8279E944-610E-43D9-8E54-1F32DE0B5E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1027">
            <a:extLst>
              <a:ext uri="{FF2B5EF4-FFF2-40B4-BE49-F238E27FC236}">
                <a16:creationId xmlns:a16="http://schemas.microsoft.com/office/drawing/2014/main" id="{234AE121-3BF8-4040-9572-F9B8557FCE5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1028">
            <a:extLst>
              <a:ext uri="{FF2B5EF4-FFF2-40B4-BE49-F238E27FC236}">
                <a16:creationId xmlns:a16="http://schemas.microsoft.com/office/drawing/2014/main" id="{4BA63DCB-EC49-492B-9262-92AE12CAF35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1029">
            <a:extLst>
              <a:ext uri="{FF2B5EF4-FFF2-40B4-BE49-F238E27FC236}">
                <a16:creationId xmlns:a16="http://schemas.microsoft.com/office/drawing/2014/main" id="{EE46977E-6F7F-4990-AB70-ADEE73E81B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5AC363AE-A3C8-4BB7-A313-2F7D905DB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887D0193-B3FC-4881-A921-5316D64E27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9CA35D78-C5C6-4393-B285-69EBDCA8CF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3" name="Rectangle 5">
            <a:extLst>
              <a:ext uri="{FF2B5EF4-FFF2-40B4-BE49-F238E27FC236}">
                <a16:creationId xmlns:a16="http://schemas.microsoft.com/office/drawing/2014/main" id="{6B3E4594-76D9-41CD-B55D-0BC4A87340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1974" name="Rectangle 6">
            <a:extLst>
              <a:ext uri="{FF2B5EF4-FFF2-40B4-BE49-F238E27FC236}">
                <a16:creationId xmlns:a16="http://schemas.microsoft.com/office/drawing/2014/main" id="{3124A1C8-01D6-41EC-82FD-D7C1143962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5" name="Rectangle 7">
            <a:extLst>
              <a:ext uri="{FF2B5EF4-FFF2-40B4-BE49-F238E27FC236}">
                <a16:creationId xmlns:a16="http://schemas.microsoft.com/office/drawing/2014/main" id="{860E791F-3875-4A43-A569-B1AEF423FB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CC50AF7-630F-47CD-ADDD-1FC53628E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A68E13-CB3C-4004-B442-D5F2DA55992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B114CF-B3AC-4275-999B-CB8C39A6F3B0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>
            <a:extLst/>
          </p:cNvPr>
          <p:cNvSpPr>
            <a:spLocks noChangeArrowheads="1"/>
          </p:cNvSpPr>
          <p:nvPr userDrawn="1"/>
        </p:nvSpPr>
        <p:spPr bwMode="auto">
          <a:xfrm>
            <a:off x="1625600" y="2514600"/>
            <a:ext cx="89408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5" name="Picture 6" descr="nasmpoweredwo_blue_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400800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F87C-A0D3-480E-BC8D-5963B04741F8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7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B14DDC-C241-4894-A5FD-F4484BABEC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81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F0D3-D951-4322-B93E-B95E99D3C97E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A3055B-7E4D-4631-8D78-22D78B444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79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CC2E8-01E8-4EB7-96BC-E7C1ADA0E799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61F256-743C-4D4B-851E-DF0B1F6F87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21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04518-AA1E-49D7-AB35-D1AD6E73886B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BA065A-C92A-41ED-B7C9-A7FB68A48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17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A700-EA43-488D-B37A-346FA5AFF7FF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E23BE1-EA50-4943-B203-158E3B19B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14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6F1DD-5312-49B8-B715-0DF3BB1CC7CF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6C08BB-B1EC-4691-8F5F-B262C47D5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28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2ED7-51A0-42CC-91DB-C8A51F37AF54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FEF7E6-9BB2-44B8-85F3-3BA4CF5B8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9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4C024-9EC1-4020-A9B4-8BF679341CB7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8A8363-516E-4FDA-ADA2-5EB64BCD9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65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9BC16-1BFB-42FA-B88F-54E6ACD65238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017876-68CF-4840-8C10-A45D23EE8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50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7D70F-C34C-4137-981D-F216FF015E72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2150D3-FA6B-4820-A1B2-1709BADAB3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60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6204D-97FA-4C75-BF64-0BB5FDBA35E4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862717-350A-4E7D-9F59-D715B67408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75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6A6FE-E5D7-4B8E-961F-3551F6979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1787927-57FA-4711-97B2-E53DA676BBCC}" type="datetimeFigureOut">
              <a:rPr lang="en-US"/>
              <a:pPr>
                <a:defRPr/>
              </a:pPr>
              <a:t>10/7/2017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FDB34-8E52-4BD9-852C-DA3A27CD0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52E64-A11E-465D-9029-02BCAFEB2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81260A-235F-4B01-A255-A0963650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" descr="nasmpoweredwo_blue_3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400800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975A9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975A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975A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975A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975A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C5103495-0AB5-40C3-A2CB-D0CF3F13B9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0275" y="2016125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Arial" charset="0"/>
                <a:cs typeface="Times New Roman" charset="0"/>
              </a:rPr>
              <a:t>Chapter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4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latin typeface="Arial" charset="0"/>
              </a:rPr>
              <a:t>What's Going on in the Body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/>
              </a:rPr>
              <a:t>During Exercise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09600" y="6731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/>
              </a:rPr>
              <a:t>Energy Costs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09600" y="1816100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What you are doing determines how</a:t>
            </a:r>
            <a:r>
              <a:rPr lang="en-US" altLang="en-US" dirty="0">
                <a:cs typeface="Arial"/>
              </a:rPr>
              <a:t> much energy your body needs to spend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Laying on your back</a:t>
            </a:r>
            <a:r>
              <a:rPr lang="en-US" altLang="en-US" dirty="0">
                <a:cs typeface="Arial"/>
              </a:rPr>
              <a:t> does not require a lot of energy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Oxidative metabolism is the bodies favorite source of energy production</a:t>
            </a:r>
            <a:endParaRPr lang="en-US" altLang="en-US" dirty="0">
              <a:cs typeface="Arial"/>
            </a:endParaRPr>
          </a:p>
          <a:p>
            <a:pPr lvl="1" eaLnBrk="1" hangingPunct="1"/>
            <a:r>
              <a:rPr lang="en-US" altLang="en-US" b="1" dirty="0"/>
              <a:t>Excess </a:t>
            </a:r>
            <a:r>
              <a:rPr lang="en-US" altLang="en-US" b="1" dirty="0" err="1"/>
              <a:t>postexercise</a:t>
            </a:r>
            <a:r>
              <a:rPr lang="en-US" altLang="en-US" b="1" dirty="0"/>
              <a:t> oxygen consumption (EPOC)- </a:t>
            </a:r>
            <a:r>
              <a:rPr lang="en-US" altLang="en-US" dirty="0"/>
              <a:t>The</a:t>
            </a:r>
            <a:r>
              <a:rPr lang="en-US" altLang="en-US" dirty="0">
                <a:cs typeface="Arial"/>
              </a:rPr>
              <a:t> body uses significantly more oxygen after exercise</a:t>
            </a:r>
          </a:p>
          <a:p>
            <a:pPr lvl="2" eaLnBrk="1" hangingPunct="1"/>
            <a:r>
              <a:rPr lang="en-US" altLang="en-US" dirty="0">
                <a:cs typeface="Arial"/>
              </a:rPr>
              <a:t>Allows the body to sustain calorie burning for period of time post exercise</a:t>
            </a:r>
          </a:p>
          <a:p>
            <a:pPr marL="457200" lvl="1" indent="0" eaLnBrk="1" hangingPunct="1">
              <a:buNone/>
            </a:pPr>
            <a:endParaRPr lang="en-US" altLang="en-US" dirty="0"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8975" y="712788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Respiratory Quotient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8BF6665-3598-491E-946D-29D0FB365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75" y="1855788"/>
            <a:ext cx="10972800" cy="452596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2400" dirty="0"/>
              <a:t>The bioenergetics of exercise can be indirectly measured in a laboratory using various modes of exercise by measuring the respiratory quotient. </a:t>
            </a:r>
            <a:endParaRPr lang="en-US" altLang="en-US" sz="2000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sz="2000" dirty="0">
                <a:latin typeface="Arial" charset="0"/>
              </a:rPr>
              <a:t>The respiratory quotient (RQ) is the ratio between carbon dioxide (CO</a:t>
            </a:r>
            <a:r>
              <a:rPr lang="en-US" altLang="en-US" sz="2000" baseline="-25000" dirty="0">
                <a:latin typeface="Arial" charset="0"/>
              </a:rPr>
              <a:t>2</a:t>
            </a:r>
            <a:r>
              <a:rPr lang="en-US" altLang="en-US" sz="2000" dirty="0">
                <a:latin typeface="Arial" charset="0"/>
              </a:rPr>
              <a:t>) expired and the amount of oxygen (O</a:t>
            </a:r>
            <a:r>
              <a:rPr lang="en-US" altLang="en-US" sz="2000" baseline="-25000" dirty="0">
                <a:latin typeface="Arial" charset="0"/>
              </a:rPr>
              <a:t>2</a:t>
            </a:r>
            <a:r>
              <a:rPr lang="en-US" altLang="en-US" sz="2000" dirty="0">
                <a:latin typeface="Arial" charset="0"/>
              </a:rPr>
              <a:t>) consumed</a:t>
            </a:r>
            <a:endParaRPr lang="en-US" altLang="en-US" sz="2000" dirty="0">
              <a:latin typeface="Arial" charset="0"/>
              <a:cs typeface="Arial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sz="2000" dirty="0">
                <a:latin typeface="Arial" charset="0"/>
                <a:cs typeface="Arial"/>
              </a:rPr>
              <a:t>RQ = VCO2/VO2</a:t>
            </a:r>
            <a:endParaRPr lang="en-US" altLang="en-US" sz="2000" dirty="0">
              <a:latin typeface="Arial" charset="0"/>
            </a:endParaRP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en-US" sz="2000" dirty="0">
                <a:latin typeface="Arial" charset="0"/>
              </a:rPr>
              <a:t>An RQ of 1.0 means that the body is using strictly carbohydrates for 100% of the </a:t>
            </a:r>
            <a:r>
              <a:rPr lang="en-US" altLang="en-US" sz="2000" dirty="0">
                <a:latin typeface="Arial" charset="0"/>
                <a:cs typeface="Arial"/>
              </a:rPr>
              <a:t>energy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en-US" sz="2000" dirty="0">
                <a:latin typeface="Arial" charset="0"/>
              </a:rPr>
              <a:t> An RQ of 0.7 means that fat is generating 100% of the </a:t>
            </a:r>
            <a:r>
              <a:rPr lang="en-US" altLang="en-US" sz="2000" dirty="0">
                <a:latin typeface="Arial" charset="0"/>
                <a:cs typeface="Arial"/>
              </a:rPr>
              <a:t>energy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en-US" sz="2000" dirty="0">
                <a:latin typeface="Arial" charset="0"/>
              </a:rPr>
              <a:t>An RQ between 0.7 and 1.0 is a combination of carbs and fats</a:t>
            </a:r>
            <a:endParaRPr lang="en-US" altLang="en-US" sz="2000" dirty="0">
              <a:latin typeface="Arial" charset="0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09600" y="75247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09600" y="1895475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b="1" dirty="0"/>
              <a:t>Bioenergetics</a:t>
            </a:r>
            <a:r>
              <a:rPr lang="en-US" altLang="en-US" dirty="0"/>
              <a:t>:</a:t>
            </a:r>
            <a:r>
              <a:rPr lang="en-US" altLang="en-US" dirty="0">
                <a:cs typeface="Arial"/>
              </a:rPr>
              <a:t> creation of energy through different chemical reactions throughout the body</a:t>
            </a:r>
            <a:endParaRPr lang="en-US" altLang="en-US" dirty="0"/>
          </a:p>
          <a:p>
            <a:pPr marL="342900" lvl="1" indent="-342900" eaLnBrk="1" hangingPunct="1">
              <a:buFontTx/>
              <a:buChar char="•"/>
            </a:pPr>
            <a:r>
              <a:rPr lang="en-US" altLang="en-US" b="1" dirty="0"/>
              <a:t>Metabolism</a:t>
            </a:r>
            <a:r>
              <a:rPr lang="en-US" altLang="en-US" dirty="0"/>
              <a:t> how the body maintains relative homeostasis</a:t>
            </a:r>
            <a:r>
              <a:rPr lang="en-US" altLang="en-US" dirty="0">
                <a:cs typeface="Arial"/>
              </a:rPr>
              <a:t> through different chemical reactions</a:t>
            </a:r>
            <a:endParaRPr lang="en-US" altLang="en-US" dirty="0"/>
          </a:p>
          <a:p>
            <a:pPr marL="342900" lvl="1" indent="-342900" eaLnBrk="1" hangingPunct="1">
              <a:buFontTx/>
              <a:buChar char="•"/>
            </a:pPr>
            <a:r>
              <a:rPr lang="en-US" altLang="en-US" b="1" dirty="0"/>
              <a:t>Substrates</a:t>
            </a:r>
            <a:r>
              <a:rPr lang="en-US" altLang="en-US" dirty="0"/>
              <a:t> </a:t>
            </a:r>
            <a:r>
              <a:rPr lang="en-US" altLang="en-US" dirty="0">
                <a:cs typeface="Arial"/>
              </a:rPr>
              <a:t>: Protein, Carbohydrates, Fat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altLang="en-US" dirty="0"/>
              <a:t>ATP is the chemical form of energy derived from three pathways</a:t>
            </a:r>
            <a:endParaRPr lang="en-US" altLang="en-US" dirty="0">
              <a:cs typeface="Arial"/>
            </a:endParaRPr>
          </a:p>
          <a:p>
            <a:pPr marL="342900" lvl="1" indent="-342900" eaLnBrk="1" hangingPunct="1">
              <a:buFontTx/>
              <a:buChar char="•"/>
            </a:pPr>
            <a:r>
              <a:rPr lang="en-US" altLang="en-US" dirty="0"/>
              <a:t>RQ measures how much fat, carbs, or protein is being used for energy</a:t>
            </a:r>
            <a:endParaRPr lang="en-US" altLang="en-US" dirty="0">
              <a:cs typeface="Arial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/>
          </p:cNvSpPr>
          <p:nvPr>
            <p:ph type="title"/>
          </p:nvPr>
        </p:nvSpPr>
        <p:spPr>
          <a:xfrm>
            <a:off x="677863" y="74295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Learning Outcomes</a:t>
            </a:r>
            <a:endParaRPr lang="en-US" alt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104" name="Rectangle 8"/>
          <p:cNvSpPr>
            <a:spLocks noGrp="1"/>
          </p:cNvSpPr>
          <p:nvPr>
            <p:ph idx="1"/>
          </p:nvPr>
        </p:nvSpPr>
        <p:spPr>
          <a:xfrm>
            <a:off x="609600" y="1885950"/>
            <a:ext cx="10972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Expectations: </a:t>
            </a:r>
          </a:p>
          <a:p>
            <a:pPr lvl="1" eaLnBrk="1" hangingPunct="1"/>
            <a:r>
              <a:rPr lang="en-US" altLang="en-US" sz="1800" dirty="0"/>
              <a:t>Explain energy production during exercise</a:t>
            </a:r>
            <a:endParaRPr lang="en-US" altLang="en-US" sz="1800" dirty="0">
              <a:cs typeface="Arial"/>
            </a:endParaRPr>
          </a:p>
          <a:p>
            <a:pPr lvl="1" eaLnBrk="1" hangingPunct="1"/>
            <a:r>
              <a:rPr lang="en-US" altLang="en-US" sz="1800" dirty="0"/>
              <a:t>Know how to identify aerobic</a:t>
            </a:r>
            <a:r>
              <a:rPr lang="en-US" altLang="en-US" sz="1800" dirty="0">
                <a:cs typeface="Arial"/>
              </a:rPr>
              <a:t> and anaerobic work and metabolism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Using different substrates for energy</a:t>
            </a:r>
            <a:r>
              <a:rPr lang="en-US" altLang="en-US" sz="1800" dirty="0">
                <a:cs typeface="Arial"/>
              </a:rPr>
              <a:t>, when and why (CHO, PRO, FAT)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Steady state</a:t>
            </a:r>
            <a:r>
              <a:rPr lang="en-US" altLang="en-US" sz="1800" dirty="0">
                <a:cs typeface="Arial"/>
              </a:rPr>
              <a:t> vs high intensity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How the body adapts with consistent aerobic and</a:t>
            </a:r>
            <a:r>
              <a:rPr lang="en-US" altLang="en-US" sz="1800" dirty="0">
                <a:cs typeface="Arial"/>
              </a:rPr>
              <a:t> anaerobic training</a:t>
            </a:r>
            <a:endParaRPr lang="en-US" altLang="en-US" sz="1800" dirty="0"/>
          </a:p>
          <a:p>
            <a:pPr lvl="2" eaLnBrk="1" hangingPunct="1">
              <a:lnSpc>
                <a:spcPct val="90000"/>
              </a:lnSpc>
            </a:pPr>
            <a:endParaRPr lang="en-US" altLang="en-US" sz="1800"/>
          </a:p>
        </p:txBody>
      </p:sp>
    </p:spTree>
  </p:cSld>
  <p:clrMapOvr>
    <a:masterClrMapping/>
  </p:clrMapOvr>
  <p:transition advTm="297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75247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Energy Creation</a:t>
            </a:r>
            <a:r>
              <a:rPr lang="en-US" altLang="en-US" dirty="0">
                <a:solidFill>
                  <a:schemeClr val="tx1"/>
                </a:solidFill>
                <a:cs typeface="Arial"/>
              </a:rPr>
              <a:t> in the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895475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Bioenergetics</a:t>
            </a:r>
            <a:endParaRPr lang="en-US" altLang="en-US" sz="2800" dirty="0">
              <a:cs typeface="Arial"/>
            </a:endParaRPr>
          </a:p>
          <a:p>
            <a:pPr lvl="1" eaLnBrk="1" hangingPunct="1"/>
            <a:r>
              <a:rPr lang="en-US" altLang="en-US" sz="2400" b="1" dirty="0"/>
              <a:t>Metabolism:</a:t>
            </a:r>
            <a:r>
              <a:rPr lang="en-US" altLang="en-US" sz="2400" dirty="0"/>
              <a:t> how the body uses chemical reactions</a:t>
            </a:r>
            <a:r>
              <a:rPr lang="en-US" altLang="en-US" sz="2400" dirty="0">
                <a:cs typeface="Arial"/>
              </a:rPr>
              <a:t> to maintain homeostasis</a:t>
            </a:r>
          </a:p>
          <a:p>
            <a:pPr lvl="1" eaLnBrk="1" hangingPunct="1"/>
            <a:r>
              <a:rPr lang="en-US" altLang="en-US" sz="2400" b="1" dirty="0"/>
              <a:t>Exercise metabolism:</a:t>
            </a:r>
            <a:r>
              <a:rPr lang="en-US" altLang="en-US" sz="2400" dirty="0"/>
              <a:t> When we exercise there are different physiological demands placed on the body</a:t>
            </a:r>
            <a:endParaRPr lang="en-US" altLang="en-US" sz="2400" dirty="0">
              <a:cs typeface="Arial"/>
            </a:endParaRPr>
          </a:p>
          <a:p>
            <a:pPr lvl="2" eaLnBrk="1" hangingPunct="1"/>
            <a:r>
              <a:rPr lang="en-US" altLang="en-US" sz="2000" dirty="0">
                <a:cs typeface="Arial"/>
              </a:rPr>
              <a:t>This is how the body is able to regulate itself during times of higher energy demand</a:t>
            </a:r>
          </a:p>
          <a:p>
            <a:pPr lvl="1" eaLnBrk="1" hangingPunct="1"/>
            <a:endParaRPr lang="en-US" altLang="en-US" sz="2400"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77863" y="693738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Protein</a:t>
            </a:r>
            <a:r>
              <a:rPr lang="en-US" altLang="en-US" dirty="0">
                <a:solidFill>
                  <a:schemeClr val="tx1"/>
                </a:solidFill>
                <a:cs typeface="Arial"/>
              </a:rPr>
              <a:t>, Carbs, and Fats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77863" y="1836738"/>
            <a:ext cx="10972800" cy="4525962"/>
          </a:xfrm>
        </p:spPr>
        <p:txBody>
          <a:bodyPr/>
          <a:lstStyle/>
          <a:p>
            <a:pPr eaLnBrk="1" hangingPunct="1"/>
            <a:endParaRPr lang="en-US" altLang="en-US" dirty="0">
              <a:cs typeface="Arial"/>
            </a:endParaRPr>
          </a:p>
          <a:p>
            <a:pPr eaLnBrk="1" hangingPunct="1"/>
            <a:r>
              <a:rPr lang="en-US" altLang="en-US" b="1" dirty="0"/>
              <a:t>Carbohydrates</a:t>
            </a:r>
            <a:r>
              <a:rPr lang="en-US" altLang="en-US" b="1" dirty="0">
                <a:cs typeface="Arial"/>
              </a:rPr>
              <a:t>: </a:t>
            </a:r>
            <a:r>
              <a:rPr lang="en-US" altLang="en-US" dirty="0">
                <a:cs typeface="Arial"/>
              </a:rPr>
              <a:t>best source for fast energy during anaerobic work (anaerobic glycolysis)</a:t>
            </a:r>
          </a:p>
          <a:p>
            <a:pPr lvl="1" eaLnBrk="1" hangingPunct="1"/>
            <a:r>
              <a:rPr lang="en-US" altLang="en-US" dirty="0">
                <a:cs typeface="Arial"/>
              </a:rPr>
              <a:t>4kcal per gram</a:t>
            </a:r>
          </a:p>
          <a:p>
            <a:pPr lvl="1" eaLnBrk="1" hangingPunct="1"/>
            <a:r>
              <a:rPr lang="en-US" altLang="en-US" dirty="0">
                <a:cs typeface="Arial"/>
              </a:rPr>
              <a:t>Stored in muscles as muscle glycogen (main source)</a:t>
            </a:r>
          </a:p>
          <a:p>
            <a:pPr lvl="2" eaLnBrk="1" hangingPunct="1"/>
            <a:r>
              <a:rPr lang="en-US" altLang="en-US" dirty="0">
                <a:cs typeface="Arial"/>
              </a:rPr>
              <a:t>About 1500 kcal available</a:t>
            </a:r>
          </a:p>
          <a:p>
            <a:pPr lvl="1" eaLnBrk="1" hangingPunct="1"/>
            <a:r>
              <a:rPr lang="en-US" altLang="en-US" dirty="0">
                <a:cs typeface="Arial"/>
              </a:rPr>
              <a:t>Stored in liver as liver glycogen</a:t>
            </a:r>
          </a:p>
          <a:p>
            <a:pPr lvl="2" eaLnBrk="1" hangingPunct="1"/>
            <a:r>
              <a:rPr lang="en-US" altLang="en-US" dirty="0">
                <a:cs typeface="Arial"/>
              </a:rPr>
              <a:t>About 400 kcal available</a:t>
            </a:r>
          </a:p>
          <a:p>
            <a:pPr lvl="1" eaLnBrk="1" hangingPunct="1"/>
            <a:endParaRPr lang="en-US" altLang="en-US">
              <a:cs typeface="Arial"/>
            </a:endParaRPr>
          </a:p>
          <a:p>
            <a:pPr lvl="1" eaLnBrk="1" hangingPunct="1"/>
            <a:endParaRPr lang="en-US" altLang="en-US" dirty="0">
              <a:cs typeface="Arial"/>
            </a:endParaRPr>
          </a:p>
          <a:p>
            <a:pPr eaLnBrk="1" hangingPunct="1"/>
            <a:endParaRPr lang="en-US" altLang="en-US"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693738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Nutrient Substrates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09600" y="1836738"/>
            <a:ext cx="10972800" cy="4525962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Fat</a:t>
            </a:r>
            <a:r>
              <a:rPr lang="en-US" altLang="en-US" sz="2400" b="1" dirty="0">
                <a:cs typeface="Arial"/>
              </a:rPr>
              <a:t>: </a:t>
            </a:r>
            <a:r>
              <a:rPr lang="en-US" altLang="en-US" sz="2400" dirty="0">
                <a:cs typeface="Arial"/>
              </a:rPr>
              <a:t>also known as triglycerides and adipose tissue</a:t>
            </a:r>
            <a:endParaRPr lang="en-US" altLang="en-US" sz="2400" b="1" dirty="0">
              <a:cs typeface="Arial"/>
            </a:endParaRPr>
          </a:p>
          <a:p>
            <a:pPr lvl="1" eaLnBrk="1" hangingPunct="1"/>
            <a:r>
              <a:rPr lang="en-US" altLang="en-US" sz="2000" dirty="0"/>
              <a:t>Most abundant source of energy in the body (80,000+ kcal stored)</a:t>
            </a:r>
          </a:p>
          <a:p>
            <a:pPr lvl="1" eaLnBrk="1" hangingPunct="1"/>
            <a:r>
              <a:rPr lang="en-US" altLang="en-US" sz="2000" dirty="0"/>
              <a:t>9 kcal per gram</a:t>
            </a:r>
          </a:p>
          <a:p>
            <a:pPr lvl="1" eaLnBrk="1" hangingPunct="1"/>
            <a:r>
              <a:rPr lang="en-US" altLang="en-US" sz="2000" dirty="0">
                <a:cs typeface="Arial"/>
              </a:rPr>
              <a:t>Used for lower intensity exercises</a:t>
            </a:r>
          </a:p>
          <a:p>
            <a:pPr lvl="1" eaLnBrk="1" hangingPunct="1"/>
            <a:r>
              <a:rPr lang="en-US" altLang="en-US" sz="2000" dirty="0">
                <a:cs typeface="Arial"/>
              </a:rPr>
              <a:t>Aerobic glycolysis</a:t>
            </a:r>
            <a:endParaRPr lang="en-US" altLang="en-US" sz="2000" dirty="0"/>
          </a:p>
          <a:p>
            <a:pPr eaLnBrk="1" hangingPunct="1"/>
            <a:r>
              <a:rPr lang="en-US" altLang="en-US" sz="2400" b="1" dirty="0"/>
              <a:t>Protein: </a:t>
            </a:r>
            <a:r>
              <a:rPr lang="en-US" altLang="en-US" sz="2400" dirty="0"/>
              <a:t>Not typically used for energy but if needed it can be broken down into carbohydrates through gluconeogenesis</a:t>
            </a:r>
            <a:endParaRPr lang="en-US" altLang="en-US" sz="2400" dirty="0">
              <a:cs typeface="Arial"/>
            </a:endParaRPr>
          </a:p>
          <a:p>
            <a:pPr lvl="1" eaLnBrk="1" hangingPunct="1"/>
            <a:r>
              <a:rPr lang="en-US" altLang="en-US" sz="2000" dirty="0">
                <a:cs typeface="Arial"/>
              </a:rPr>
              <a:t>Reason for muscle loss during hypo-caloric diets</a:t>
            </a:r>
          </a:p>
          <a:p>
            <a:pPr lvl="1" eaLnBrk="1" hangingPunct="1"/>
            <a:r>
              <a:rPr lang="en-US" altLang="en-US" sz="2000" dirty="0">
                <a:cs typeface="Arial"/>
              </a:rPr>
              <a:t>Important for rebuilding structures in the body such as muscle tissue, hair, nails, and skin</a:t>
            </a:r>
            <a:endParaRPr lang="en-US" altLang="en-US" sz="2000" dirty="0"/>
          </a:p>
          <a:p>
            <a:pPr lvl="1" eaLnBrk="1" hangingPunct="1"/>
            <a:r>
              <a:rPr lang="en-US" altLang="en-US" sz="2000" b="1" dirty="0"/>
              <a:t>Gluconeogenesis: </a:t>
            </a:r>
            <a:r>
              <a:rPr lang="en-US" altLang="en-US" sz="2000" dirty="0">
                <a:cs typeface="Arial"/>
              </a:rPr>
              <a:t>the breakdown of a non-carbohydrate source into carbohydrates (ex. Amino acids, lactate)</a:t>
            </a:r>
            <a:endParaRPr lang="en-US" altLang="en-US" sz="2000" b="1" dirty="0"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0075" y="722313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/>
              </a:rPr>
              <a:t>How the Three Main Systems Work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8975" y="1865313"/>
            <a:ext cx="10972800" cy="4525962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Adenosine Triphosphate (ATP):</a:t>
            </a:r>
            <a:r>
              <a:rPr lang="en-US" altLang="en-US" sz="2400" b="1" dirty="0">
                <a:cs typeface="Arial"/>
              </a:rPr>
              <a:t> </a:t>
            </a:r>
            <a:r>
              <a:rPr lang="en-US" altLang="en-US" sz="2400" dirty="0">
                <a:cs typeface="Arial"/>
              </a:rPr>
              <a:t>main source of fuel for quick bouts of exercise lasting about 6-10 seconds</a:t>
            </a:r>
          </a:p>
          <a:p>
            <a:pPr lvl="1" eaLnBrk="1" hangingPunct="1"/>
            <a:r>
              <a:rPr lang="en-US" altLang="en-US" sz="2400" dirty="0"/>
              <a:t>ATP gets broken down for energy and becomes </a:t>
            </a:r>
            <a:r>
              <a:rPr lang="en-US" altLang="en-US" sz="2400" b="1" dirty="0"/>
              <a:t>adenosine diphosphate (ADP)</a:t>
            </a:r>
            <a:r>
              <a:rPr lang="en-US" altLang="en-US" sz="2400" b="1" dirty="0">
                <a:cs typeface="Arial"/>
              </a:rPr>
              <a:t> </a:t>
            </a:r>
            <a:r>
              <a:rPr lang="en-US" altLang="en-US" sz="2400" dirty="0">
                <a:cs typeface="Arial"/>
              </a:rPr>
              <a:t>as a result</a:t>
            </a:r>
            <a:endParaRPr lang="en-US" altLang="en-US" sz="2400" b="1" dirty="0">
              <a:cs typeface="Arial"/>
            </a:endParaRPr>
          </a:p>
          <a:p>
            <a:pPr lvl="2" eaLnBrk="1" hangingPunct="1"/>
            <a:r>
              <a:rPr lang="en-US" altLang="en-US" sz="2000" dirty="0">
                <a:cs typeface="Arial"/>
              </a:rPr>
              <a:t>It uses one of it's phosphate molecules during the process, hence going from </a:t>
            </a:r>
            <a:r>
              <a:rPr lang="en-US" altLang="en-US" sz="2000" dirty="0" err="1">
                <a:cs typeface="Arial"/>
              </a:rPr>
              <a:t>triphospate</a:t>
            </a:r>
            <a:r>
              <a:rPr lang="en-US" altLang="en-US" sz="2000" dirty="0">
                <a:cs typeface="Arial"/>
              </a:rPr>
              <a:t> to </a:t>
            </a:r>
            <a:r>
              <a:rPr lang="en-US" altLang="en-US" sz="2000" dirty="0" err="1">
                <a:cs typeface="Arial"/>
              </a:rPr>
              <a:t>diphospate</a:t>
            </a:r>
          </a:p>
          <a:p>
            <a:pPr lvl="1" eaLnBrk="1" hangingPunct="1"/>
            <a:r>
              <a:rPr lang="en-US" altLang="en-US" sz="2400" dirty="0">
                <a:cs typeface="Arial"/>
              </a:rPr>
              <a:t>Not a lot of ATP available in the body</a:t>
            </a:r>
          </a:p>
          <a:p>
            <a:pPr lvl="1" eaLnBrk="1" hangingPunct="1"/>
            <a:r>
              <a:rPr lang="en-US" altLang="en-US" sz="2400" dirty="0">
                <a:cs typeface="Arial"/>
              </a:rPr>
              <a:t>Olympic lifting, shot put, discuss, one pitch in baseball, are all examples of exercises that utilize ATP</a:t>
            </a:r>
          </a:p>
          <a:p>
            <a:pPr lvl="1" eaLnBrk="1" hangingPunct="1"/>
            <a:endParaRPr lang="en-US" altLang="en-US" sz="2400" dirty="0"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09600" y="68262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How</a:t>
            </a:r>
            <a:r>
              <a:rPr lang="en-US" altLang="en-US" dirty="0">
                <a:solidFill>
                  <a:schemeClr val="tx1"/>
                </a:solidFill>
                <a:cs typeface="Arial"/>
              </a:rPr>
              <a:t> the Three Main Systems 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47099D4-12A7-4A4B-BEB2-DB50B224E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10972800" cy="4525963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sz="2300" b="1" dirty="0">
                <a:latin typeface="23"/>
              </a:rPr>
              <a:t>ATP-PC system- </a:t>
            </a:r>
            <a:r>
              <a:rPr lang="en-US" sz="2300" dirty="0">
                <a:latin typeface="23"/>
              </a:rPr>
              <a:t>Very fast energy system for bouts of work lasting 6-10 seconds</a:t>
            </a:r>
            <a:r>
              <a:rPr lang="en-US" sz="2300" dirty="0">
                <a:latin typeface="23"/>
                <a:cs typeface="Arial"/>
              </a:rPr>
              <a:t>*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sz="2300" b="1" dirty="0">
                <a:latin typeface="23"/>
              </a:rPr>
              <a:t>Anaerobic Glycolysis- </a:t>
            </a:r>
            <a:r>
              <a:rPr lang="en-US" sz="2300" dirty="0">
                <a:latin typeface="23"/>
                <a:cs typeface="Arial"/>
              </a:rPr>
              <a:t>Fast process of breaking down carbohydrates (glucose) for energy, does not yield very much ATP per glucose molecule</a:t>
            </a:r>
          </a:p>
          <a:p>
            <a:pPr marL="742950" lvl="2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sz="2300" dirty="0">
                <a:latin typeface="23"/>
                <a:cs typeface="Arial"/>
              </a:rPr>
              <a:t>Used for moderate to high intensity bouts of exercise last roughly 30-50 seconds)</a:t>
            </a:r>
          </a:p>
          <a:p>
            <a:pPr marL="457200" lvl="1" indent="-4572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sz="2300" b="1" dirty="0">
                <a:latin typeface="23"/>
              </a:rPr>
              <a:t>Oxidative system (Aerobic glycolysis)</a:t>
            </a:r>
            <a:r>
              <a:rPr lang="en-US" sz="2300" dirty="0">
                <a:latin typeface="23"/>
              </a:rPr>
              <a:t>-</a:t>
            </a:r>
            <a:r>
              <a:rPr lang="en-US" sz="2300" dirty="0">
                <a:latin typeface="23"/>
                <a:cs typeface="Arial"/>
              </a:rPr>
              <a:t> Takes much longer to produce energy by converting fats to glucose for fuel</a:t>
            </a:r>
          </a:p>
          <a:p>
            <a:pPr marL="457200" lvl="1" indent="-4572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sz="2300" dirty="0">
                <a:latin typeface="23"/>
                <a:cs typeface="Arial"/>
              </a:rPr>
              <a:t> yields a significantly higher amount of ATP when compared to the its counterpart energy production systems</a:t>
            </a:r>
            <a:endParaRPr sz="2300" dirty="0">
              <a:latin typeface="23"/>
              <a:cs typeface="Arial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77863" y="752475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Creating Energy with O2</a:t>
            </a:r>
            <a:r>
              <a:rPr lang="en-US" altLang="en-US" dirty="0">
                <a:solidFill>
                  <a:schemeClr val="tx1"/>
                </a:solidFill>
                <a:cs typeface="Arial"/>
              </a:rPr>
              <a:t> and Fat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77863" y="1895475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Main working systems</a:t>
            </a:r>
          </a:p>
          <a:p>
            <a:pPr lvl="1" eaLnBrk="1" hangingPunct="1"/>
            <a:r>
              <a:rPr lang="en-US" altLang="en-US" sz="2400" dirty="0"/>
              <a:t>1.	Aerobic glycolysis</a:t>
            </a:r>
            <a:endParaRPr lang="en-US" altLang="en-US" sz="2400" dirty="0">
              <a:cs typeface="Arial"/>
            </a:endParaRPr>
          </a:p>
          <a:p>
            <a:pPr lvl="1" eaLnBrk="1" hangingPunct="1"/>
            <a:r>
              <a:rPr lang="en-US" altLang="en-US" sz="2400" dirty="0"/>
              <a:t>2.	The Krebs cycle</a:t>
            </a:r>
            <a:endParaRPr lang="en-US" altLang="en-US" sz="2400" dirty="0">
              <a:cs typeface="Arial"/>
            </a:endParaRPr>
          </a:p>
          <a:p>
            <a:pPr lvl="1" eaLnBrk="1" hangingPunct="1"/>
            <a:r>
              <a:rPr lang="en-US" altLang="en-US" sz="2400" dirty="0"/>
              <a:t>3.	The electron transport chain (ETC)</a:t>
            </a:r>
            <a:endParaRPr lang="en-US" altLang="en-US" sz="2400" dirty="0">
              <a:cs typeface="Arial"/>
            </a:endParaRPr>
          </a:p>
          <a:p>
            <a:pPr lvl="1" eaLnBrk="1" hangingPunct="1"/>
            <a:r>
              <a:rPr lang="en-US" altLang="en-US" sz="2400" dirty="0"/>
              <a:t>Fat is </a:t>
            </a:r>
            <a:r>
              <a:rPr lang="en-US" altLang="en-US" sz="2400" dirty="0">
                <a:cs typeface="Arial"/>
              </a:rPr>
              <a:t>converted to glucose during aerobic glycolysis and is the preferred substrate for longer, lower intensity exercise such as running a marathon*</a:t>
            </a:r>
          </a:p>
          <a:p>
            <a:pPr lvl="1" eaLnBrk="1" hangingPunct="1"/>
            <a:r>
              <a:rPr lang="en-US" altLang="en-US" sz="2400" dirty="0"/>
              <a:t>The first step in the oxidation of fat is a process referred to as </a:t>
            </a:r>
            <a:r>
              <a:rPr lang="en-US" altLang="en-US" sz="2400" b="1" dirty="0"/>
              <a:t>β-oxidation</a:t>
            </a:r>
            <a:endParaRPr lang="en-US" altLang="en-US" sz="2400" dirty="0"/>
          </a:p>
          <a:p>
            <a:pPr eaLnBrk="1" hangingPunct="1"/>
            <a:r>
              <a:rPr lang="en-US" altLang="en-US" sz="2800" dirty="0"/>
              <a:t>Very high yield</a:t>
            </a:r>
            <a:r>
              <a:rPr lang="en-US" altLang="en-US" sz="2800" dirty="0">
                <a:cs typeface="Arial"/>
              </a:rPr>
              <a:t> of ATP per glucose molecule but takes a long time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20700" y="731838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Energy Costs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1874838"/>
            <a:ext cx="10972800" cy="4525962"/>
          </a:xfrm>
        </p:spPr>
        <p:txBody>
          <a:bodyPr/>
          <a:lstStyle/>
          <a:p>
            <a:pPr eaLnBrk="1" hangingPunct="1"/>
            <a:r>
              <a:rPr lang="en-US" altLang="en-US" dirty="0"/>
              <a:t>Intensity and duration of exercise are inversely related. </a:t>
            </a:r>
            <a:endParaRPr lang="en-US" altLang="en-US"/>
          </a:p>
          <a:p>
            <a:pPr lvl="1" eaLnBrk="1" hangingPunct="1"/>
            <a:r>
              <a:rPr lang="en-US" altLang="en-US" dirty="0"/>
              <a:t>Very small amount of phosphocreatine</a:t>
            </a:r>
            <a:r>
              <a:rPr lang="en-US" altLang="en-US" dirty="0">
                <a:cs typeface="Arial"/>
              </a:rPr>
              <a:t> stored in the body for potential energy</a:t>
            </a:r>
            <a:endParaRPr lang="en-US" altLang="en-US" dirty="0"/>
          </a:p>
          <a:p>
            <a:pPr lvl="1" eaLnBrk="1" hangingPunct="1"/>
            <a:r>
              <a:rPr lang="en-US" altLang="en-US" dirty="0">
                <a:cs typeface="Arial"/>
              </a:rPr>
              <a:t>Moderate stores of carbohydrates in the body for potential energy in the muscles and liver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Potentially a limitless supply of fats for energy </a:t>
            </a:r>
            <a:endParaRPr lang="en-US" altLang="en-US" dirty="0"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2790</TotalTime>
  <Words>724</Words>
  <Application>Microsoft Office PowerPoint</Application>
  <PresentationFormat>Widescreen</PresentationFormat>
  <Paragraphs>61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4 What's Going on in the Body During Exercise</vt:lpstr>
      <vt:lpstr>Learning Outcomes</vt:lpstr>
      <vt:lpstr>Energy Creation in the Body</vt:lpstr>
      <vt:lpstr>Protein, Carbs, and Fats</vt:lpstr>
      <vt:lpstr>Nutrient Substrates</vt:lpstr>
      <vt:lpstr>How the Three Main Systems Work</vt:lpstr>
      <vt:lpstr>How the Three Main Systems Work</vt:lpstr>
      <vt:lpstr>Creating Energy with O2 and Fat</vt:lpstr>
      <vt:lpstr>Energy Costs</vt:lpstr>
      <vt:lpstr>Energy Costs</vt:lpstr>
      <vt:lpstr>Respiratory Quotient</vt:lpstr>
      <vt:lpstr>Summary</vt:lpstr>
    </vt:vector>
  </TitlesOfParts>
  <Company>Apex Fitness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Function of the Kinetic Chain</dc:title>
  <dc:creator>Rodney  Corn</dc:creator>
  <cp:lastModifiedBy>Eddie Lester</cp:lastModifiedBy>
  <cp:revision>370</cp:revision>
  <dcterms:created xsi:type="dcterms:W3CDTF">2001-10-10T15:20:17Z</dcterms:created>
  <dcterms:modified xsi:type="dcterms:W3CDTF">2017-10-07T21:49:43Z</dcterms:modified>
</cp:coreProperties>
</file>