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28"/>
  </p:notesMasterIdLst>
  <p:handoutMasterIdLst>
    <p:handoutMasterId r:id="rId29"/>
  </p:handoutMasterIdLst>
  <p:sldIdLst>
    <p:sldId id="387" r:id="rId2"/>
    <p:sldId id="258" r:id="rId3"/>
    <p:sldId id="259" r:id="rId4"/>
    <p:sldId id="274" r:id="rId5"/>
    <p:sldId id="275" r:id="rId6"/>
    <p:sldId id="306" r:id="rId7"/>
    <p:sldId id="276" r:id="rId8"/>
    <p:sldId id="389" r:id="rId9"/>
    <p:sldId id="390" r:id="rId10"/>
    <p:sldId id="391" r:id="rId11"/>
    <p:sldId id="280" r:id="rId12"/>
    <p:sldId id="311" r:id="rId13"/>
    <p:sldId id="282" r:id="rId14"/>
    <p:sldId id="377" r:id="rId15"/>
    <p:sldId id="291" r:id="rId16"/>
    <p:sldId id="283" r:id="rId17"/>
    <p:sldId id="285" r:id="rId18"/>
    <p:sldId id="295" r:id="rId19"/>
    <p:sldId id="296" r:id="rId20"/>
    <p:sldId id="297" r:id="rId21"/>
    <p:sldId id="300" r:id="rId22"/>
    <p:sldId id="302" r:id="rId23"/>
    <p:sldId id="303" r:id="rId24"/>
    <p:sldId id="304" r:id="rId25"/>
    <p:sldId id="305" r:id="rId26"/>
    <p:sldId id="388" r:id="rId27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3">
          <p15:clr>
            <a:srgbClr val="A4A3A4"/>
          </p15:clr>
        </p15:guide>
        <p15:guide id="2" pos="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100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117" autoAdjust="0"/>
  </p:normalViewPr>
  <p:slideViewPr>
    <p:cSldViewPr snapToGrid="0">
      <p:cViewPr varScale="1">
        <p:scale>
          <a:sx n="78" d="100"/>
          <a:sy n="78" d="100"/>
        </p:scale>
        <p:origin x="850" y="72"/>
      </p:cViewPr>
      <p:guideLst>
        <p:guide orient="horz" pos="2443"/>
        <p:guide pos="42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026">
            <a:extLst>
              <a:ext uri="{FF2B5EF4-FFF2-40B4-BE49-F238E27FC236}">
                <a16:creationId xmlns:a16="http://schemas.microsoft.com/office/drawing/2014/main" id="{B2F605CB-CB31-4E09-B01B-F6D0D1C7E7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3" name="Rectangle 1027">
            <a:extLst>
              <a:ext uri="{FF2B5EF4-FFF2-40B4-BE49-F238E27FC236}">
                <a16:creationId xmlns:a16="http://schemas.microsoft.com/office/drawing/2014/main" id="{8E2BA05B-D478-41CB-AED8-8DACAAACBC1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4" name="Rectangle 1028">
            <a:extLst>
              <a:ext uri="{FF2B5EF4-FFF2-40B4-BE49-F238E27FC236}">
                <a16:creationId xmlns:a16="http://schemas.microsoft.com/office/drawing/2014/main" id="{1F5B0941-7ACB-4E7E-9342-D1268121A6C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5" name="Rectangle 1029">
            <a:extLst>
              <a:ext uri="{FF2B5EF4-FFF2-40B4-BE49-F238E27FC236}">
                <a16:creationId xmlns:a16="http://schemas.microsoft.com/office/drawing/2014/main" id="{1DAE3D7F-70BD-49AA-B86B-05BF7F6A258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fld id="{E3AE9B65-80E6-47A0-9165-DD5C5DB4FE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>
            <a:extLst>
              <a:ext uri="{FF2B5EF4-FFF2-40B4-BE49-F238E27FC236}">
                <a16:creationId xmlns:a16="http://schemas.microsoft.com/office/drawing/2014/main" id="{00104A3C-1DFE-40EF-A0A2-915BC375535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BE647058-1F1D-4A88-BFA4-4454586FDA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1973" name="Rectangle 5">
            <a:extLst>
              <a:ext uri="{FF2B5EF4-FFF2-40B4-BE49-F238E27FC236}">
                <a16:creationId xmlns:a16="http://schemas.microsoft.com/office/drawing/2014/main" id="{80F2AE4C-1653-41C0-8662-86C4018E69E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1974" name="Rectangle 6">
            <a:extLst>
              <a:ext uri="{FF2B5EF4-FFF2-40B4-BE49-F238E27FC236}">
                <a16:creationId xmlns:a16="http://schemas.microsoft.com/office/drawing/2014/main" id="{0DF33D73-1CEE-4F87-AAC4-5A620EB67F4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1975" name="Rectangle 7">
            <a:extLst>
              <a:ext uri="{FF2B5EF4-FFF2-40B4-BE49-F238E27FC236}">
                <a16:creationId xmlns:a16="http://schemas.microsoft.com/office/drawing/2014/main" id="{0375B76D-AF3B-41B4-8592-606F877ACC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7457F9E-D1FD-4E5D-8F01-9A2EE18BA2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3380A0C-8ECD-4492-9426-D21AF5B552BB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FCDA8BB-D8BB-4D56-829B-276D75EAF458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5CD6027-A305-44AD-B247-B12170D94C15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FB56F77-9198-4C79-8258-D07A5020B65F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D10206E-5696-402A-8F3A-E7FACB00592B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9451C65-2099-4AA7-ACC3-F8719B354DD0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970A315-095A-4099-8691-B60E4D587F2B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F40F477-2F46-4E8F-8446-974F2BF73724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834FFAA-55BF-4C2F-AD83-0AC1C197BDC9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B179349-83FF-4CE8-ACB4-03F8881357E9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690022A-A93F-4830-841D-29B26DA77084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7760894-7969-43F0-8059-E55F17FC7E04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94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CB0BCD7-1CF4-4B82-8842-27AC72EDC0F4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6684468-C3A8-4F68-9200-06FCCF15AD6B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4E181C1-C627-4B32-BF3E-773324F0EDFA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124E6B-1C96-4BB9-A402-697CDF0A2E00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F158167-C059-4586-85C4-C902A018FA0F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15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416C95E-70F3-4C33-9171-E346F1027306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A2DBD3A-A99A-46E2-9235-A7ADDD1CC5E7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56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139E4E5-DEEE-4E6C-A2C0-02966F6CA754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76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C2F4BD2-3345-4768-A189-5FA19780C4E9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9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F65FE57-B7EF-43B3-9D6B-A517569775F8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48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74126AB-BAB7-4DBB-9C89-76823F5BED71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>
            <a:extLst/>
          </p:cNvPr>
          <p:cNvSpPr>
            <a:spLocks noChangeArrowheads="1"/>
          </p:cNvSpPr>
          <p:nvPr userDrawn="1"/>
        </p:nvSpPr>
        <p:spPr bwMode="auto">
          <a:xfrm>
            <a:off x="1625600" y="2514600"/>
            <a:ext cx="89408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5" name="Picture 6" descr="nasmpoweredwo_blue_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6400800"/>
            <a:ext cx="15049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DC6DA-2B82-466A-9D64-CCA481F7F7DB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7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2011AA-2689-4EB5-A2B6-A83355DB6A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57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73B9A-2CC2-40B0-B943-A449691C6C14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A69312-A63A-407E-930E-D1E05BAF10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31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39091-4E4E-4983-BAC7-61E3D284493E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98BD8C-3D46-4081-847B-59F0F0D445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546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6200"/>
            <a:ext cx="117856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8000" y="1143000"/>
            <a:ext cx="54864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143000"/>
            <a:ext cx="5486400" cy="4800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44586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nasmpoweredwo_blue_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6400800"/>
            <a:ext cx="15049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98536-41F5-4C46-9625-801BC6B4A7C5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EBF478-1F63-4ECD-8A2D-7FC2EA56A4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71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nasmpoweredwo_blue_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6400800"/>
            <a:ext cx="15049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F8CE0-73A4-4346-B123-4C6EA36CBDE5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866ED0-6891-4DE1-927A-E1C34C9CB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30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8BFB8-54D5-4437-B6E5-5A0747476490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6A2C8C-C866-4332-9426-7A307F6E8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73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E9C9D-C9FF-4335-A542-5EBF9A3EE034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8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E8C84F-2AAB-4C8E-96DA-FF6E8AFA44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40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6ED55-5D2B-4CF6-B1B3-D3874DA93252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4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9DA41C-1CED-4A60-875F-6E686A0FCC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65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27EA1-A7BC-4EE7-A08A-A3D20E4345C0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3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36DBF1-53DB-453E-9CBB-714C2E2AC9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21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F1E4E-2C75-45AD-BAEE-FFBFAC7E4BE2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F0247A-7E05-4F3A-A1EC-6C6F18AF5F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0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422EE-8EDA-446D-A341-5205811629A2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585FC1-8903-4A63-802B-EBF531FA2E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7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8D660-FDE6-46C4-B29F-B2A8DC4C77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4AEAC3F8-3FFD-443D-970D-906E8EA8D584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2057E-7C3C-4F61-B65D-68628778A9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A9C3F-04FB-44A9-942F-4DBE26F34A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FF5E337-C102-4B3E-9B54-0F47C8A9B0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6" descr="nasmpoweredwo_blue_3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6400800"/>
            <a:ext cx="15049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2975A9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975A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975A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975A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975A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/>
          </p:cNvSpPr>
          <p:nvPr>
            <p:ph type="ctrTitle"/>
          </p:nvPr>
        </p:nvSpPr>
        <p:spPr>
          <a:xfrm>
            <a:off x="2505075" y="19970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cs typeface="Times New Roman" panose="02020603050405020304" pitchFamily="18" charset="0"/>
              </a:rPr>
              <a:t>Chapter</a:t>
            </a:r>
            <a:r>
              <a:rPr lang="en-US" altLang="en-US">
                <a:solidFill>
                  <a:schemeClr val="tx1"/>
                </a:solidFill>
              </a:rPr>
              <a:t> 5</a:t>
            </a:r>
            <a:br>
              <a:rPr lang="en-US" altLang="en-US"/>
            </a:br>
            <a:r>
              <a:rPr lang="en-US" altLang="en-US">
                <a:solidFill>
                  <a:schemeClr val="tx1"/>
                </a:solidFill>
              </a:rPr>
              <a:t>Human Movement Science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843088" y="708025"/>
            <a:ext cx="8839200" cy="8382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Back Movements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1CD238CC-7416-45CA-B06C-24D1350FB8B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528279" y="1654380"/>
            <a:ext cx="5486400" cy="4800600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000" b="1" dirty="0"/>
              <a:t>Scapular retraction</a:t>
            </a:r>
            <a:r>
              <a:rPr lang="en-US" sz="2000" dirty="0"/>
              <a:t>- Bringing the shoulder</a:t>
            </a:r>
            <a:r>
              <a:rPr lang="en-US" sz="2000" dirty="0">
                <a:cs typeface="Arial"/>
              </a:rPr>
              <a:t> blades closer together as if you are trying to squeeze something between them</a:t>
            </a:r>
            <a:endParaRPr lang="en-US" sz="2000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000" b="1" dirty="0"/>
              <a:t>Scapular protraction</a:t>
            </a:r>
            <a:r>
              <a:rPr lang="en-US" sz="2000" dirty="0"/>
              <a:t>- Moving</a:t>
            </a:r>
            <a:r>
              <a:rPr lang="en-US" sz="2000" dirty="0">
                <a:cs typeface="Arial"/>
              </a:rPr>
              <a:t> the shoulder blades further away from each other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000" b="1" dirty="0"/>
              <a:t>Scapular depression</a:t>
            </a:r>
            <a:r>
              <a:rPr lang="en-US" sz="2000" dirty="0"/>
              <a:t>- When shoulder blades move</a:t>
            </a:r>
            <a:r>
              <a:rPr lang="en-US" sz="2000" dirty="0">
                <a:cs typeface="Arial"/>
              </a:rPr>
              <a:t> downward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000" b="1" dirty="0"/>
              <a:t>Scapular elevation</a:t>
            </a:r>
            <a:r>
              <a:rPr lang="en-US" sz="2000" dirty="0"/>
              <a:t>- when shoulder </a:t>
            </a:r>
            <a:r>
              <a:rPr lang="en-US" sz="2000" dirty="0">
                <a:cs typeface="Arial"/>
              </a:rPr>
              <a:t>blades move upward towards ears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2" descr="scapular movemen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0360" y="1433031"/>
            <a:ext cx="5805603" cy="478384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7"/>
          <p:cNvSpPr>
            <a:spLocks noGrp="1"/>
          </p:cNvSpPr>
          <p:nvPr>
            <p:ph type="title"/>
          </p:nvPr>
        </p:nvSpPr>
        <p:spPr>
          <a:xfrm>
            <a:off x="609600" y="752475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Muscle Movements</a:t>
            </a:r>
          </a:p>
        </p:txBody>
      </p:sp>
      <p:sp>
        <p:nvSpPr>
          <p:cNvPr id="27676" name="Rectangle 28"/>
          <p:cNvSpPr>
            <a:spLocks noGrp="1"/>
          </p:cNvSpPr>
          <p:nvPr>
            <p:ph idx="1"/>
          </p:nvPr>
        </p:nvSpPr>
        <p:spPr>
          <a:xfrm>
            <a:off x="609600" y="1895475"/>
            <a:ext cx="10972800" cy="4525963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Eccentric</a:t>
            </a:r>
            <a:endParaRPr lang="en-US" dirty="0"/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Muscles get longer</a:t>
            </a:r>
            <a:endParaRPr lang="en-US" altLang="en-US" sz="1800" dirty="0">
              <a:cs typeface="Arial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Force reduction </a:t>
            </a:r>
            <a:endParaRPr lang="en-US" altLang="en-US" sz="1800" dirty="0">
              <a:cs typeface="Arial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Ex. Gluteus Maximus eccentrically flexes the hip</a:t>
            </a:r>
            <a:endParaRPr lang="en-US" altLang="en-US" sz="1800" dirty="0">
              <a:cs typeface="Arial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Isometric</a:t>
            </a:r>
            <a:endParaRPr lang="en-US" altLang="en-US" sz="2000" dirty="0">
              <a:cs typeface="Arial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muscle length</a:t>
            </a:r>
            <a:r>
              <a:rPr lang="en-US" altLang="en-US" sz="1800" dirty="0">
                <a:cs typeface="Arial"/>
              </a:rPr>
              <a:t> does not change</a:t>
            </a:r>
            <a:endParaRPr lang="en-US" altLang="en-US" sz="1800" dirty="0"/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Dynamically stabilize the body </a:t>
            </a:r>
            <a:endParaRPr lang="en-US" altLang="en-US" sz="1800" dirty="0">
              <a:cs typeface="Arial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Ex. Gluteus Maximus isometrically stabilizes the hip </a:t>
            </a:r>
            <a:endParaRPr lang="en-US" altLang="en-US" sz="1800" dirty="0">
              <a:cs typeface="Arial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Concentric</a:t>
            </a:r>
            <a:endParaRPr lang="en-US" altLang="en-US" sz="2000" dirty="0">
              <a:cs typeface="Arial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muscles shorten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Force production</a:t>
            </a:r>
            <a:endParaRPr lang="en-US" altLang="en-US" sz="1800" dirty="0">
              <a:cs typeface="Arial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Ex. Gluteus Maximus concentrically extends the hip*</a:t>
            </a:r>
            <a:endParaRPr lang="en-US" altLang="en-US" sz="1800" dirty="0"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8"/>
          <p:cNvSpPr>
            <a:spLocks noGrp="1"/>
          </p:cNvSpPr>
          <p:nvPr>
            <p:ph type="title"/>
          </p:nvPr>
        </p:nvSpPr>
        <p:spPr>
          <a:xfrm>
            <a:off x="609600" y="771525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Functional Anatomy—Muscles </a:t>
            </a:r>
          </a:p>
        </p:txBody>
      </p:sp>
      <p:sp>
        <p:nvSpPr>
          <p:cNvPr id="61445" name="Rectangle 1029"/>
          <p:cNvSpPr>
            <a:spLocks noGrp="1"/>
          </p:cNvSpPr>
          <p:nvPr>
            <p:ph idx="1"/>
          </p:nvPr>
        </p:nvSpPr>
        <p:spPr>
          <a:xfrm>
            <a:off x="609600" y="1914525"/>
            <a:ext cx="10972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altLang="en-US" dirty="0"/>
              <a:t>Typically we think of muscles moving in one plane of motion and contracting only concentrically 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altLang="en-US" dirty="0"/>
              <a:t>In actuality muscles move in all planes of motion constantly as well as use multiple types of muscle actions to create movement 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9"/>
          <p:cNvSpPr>
            <a:spLocks noGrp="1"/>
          </p:cNvSpPr>
          <p:nvPr>
            <p:ph type="title"/>
          </p:nvPr>
        </p:nvSpPr>
        <p:spPr>
          <a:xfrm>
            <a:off x="609600" y="752475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Force</a:t>
            </a:r>
          </a:p>
        </p:txBody>
      </p:sp>
      <p:sp>
        <p:nvSpPr>
          <p:cNvPr id="30730" name="Rectangle 10"/>
          <p:cNvSpPr>
            <a:spLocks noGrp="1"/>
          </p:cNvSpPr>
          <p:nvPr>
            <p:ph idx="1"/>
          </p:nvPr>
        </p:nvSpPr>
        <p:spPr>
          <a:xfrm>
            <a:off x="609600" y="1895475"/>
            <a:ext cx="10972800" cy="4525963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altLang="en-US" sz="2600" dirty="0"/>
              <a:t>Speeding up or slowing down of an object due to the interaction between two outside</a:t>
            </a:r>
            <a:r>
              <a:rPr lang="en-US" altLang="en-US" sz="2600" dirty="0">
                <a:cs typeface="Arial"/>
              </a:rPr>
              <a:t> presences is known as a </a:t>
            </a:r>
            <a:r>
              <a:rPr lang="en-US" altLang="en-US" sz="2600" b="1" dirty="0">
                <a:cs typeface="Arial"/>
              </a:rPr>
              <a:t>force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US" sz="2600" b="1" dirty="0"/>
              <a:t>Torque</a:t>
            </a:r>
            <a:r>
              <a:rPr lang="en-US" altLang="en-US" sz="2600" dirty="0">
                <a:cs typeface="Arial"/>
              </a:rPr>
              <a:t> is rotational force as a result of muscular forced being applied to a joint*</a:t>
            </a:r>
            <a:endParaRPr dirty="0"/>
          </a:p>
          <a:p>
            <a:pPr marL="0" indent="0" eaLnBrk="1" hangingPunct="1">
              <a:lnSpc>
                <a:spcPct val="95000"/>
              </a:lnSpc>
              <a:buNone/>
            </a:pPr>
            <a:endParaRPr lang="en-US" altLang="en-US" sz="2600" dirty="0"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/>
          </p:cNvSpPr>
          <p:nvPr>
            <p:ph type="title"/>
          </p:nvPr>
        </p:nvSpPr>
        <p:spPr>
          <a:xfrm>
            <a:off x="203200" y="727075"/>
            <a:ext cx="11785600" cy="8382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cs typeface="Arial"/>
              </a:rPr>
              <a:t>Creating More or Less Force</a:t>
            </a:r>
          </a:p>
        </p:txBody>
      </p:sp>
      <p:sp>
        <p:nvSpPr>
          <p:cNvPr id="129029" name="Rectangle 5"/>
          <p:cNvSpPr>
            <a:spLocks noGrp="1"/>
          </p:cNvSpPr>
          <p:nvPr>
            <p:ph type="body" sz="half" idx="1"/>
          </p:nvPr>
        </p:nvSpPr>
        <p:spPr>
          <a:xfrm>
            <a:off x="609600" y="1565275"/>
            <a:ext cx="54864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Point at which</a:t>
            </a:r>
            <a:r>
              <a:rPr lang="en-US" altLang="en-US" sz="2000" dirty="0">
                <a:cs typeface="Arial"/>
              </a:rPr>
              <a:t> a muscle can produce the greatest amount of force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When actin and myosin in the sarcomere</a:t>
            </a:r>
            <a:r>
              <a:rPr lang="en-US" altLang="en-US" sz="2000" dirty="0">
                <a:cs typeface="Arial"/>
              </a:rPr>
              <a:t> have the greatest amount of overlap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Going beyond optimal </a:t>
            </a:r>
            <a:r>
              <a:rPr lang="en-US" altLang="en-US" sz="2000" dirty="0">
                <a:cs typeface="Arial"/>
              </a:rPr>
              <a:t>length reduces force production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Too much shortening of</a:t>
            </a:r>
            <a:r>
              <a:rPr lang="en-US" altLang="en-US" sz="2000" dirty="0">
                <a:cs typeface="Arial"/>
              </a:rPr>
              <a:t> muscles creates too much overlap between the actin and myosin and reduces force output as well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Shortened or tight muscles due to adhesions are known as Altered Length Tension Relationship. Ex. Feet turn out and put the Gluteus Maximus in a position that generates less force.*</a:t>
            </a:r>
            <a:endParaRPr lang="en-US" altLang="en-US" sz="2000" dirty="0">
              <a:cs typeface="Arial"/>
            </a:endParaRPr>
          </a:p>
        </p:txBody>
      </p:sp>
      <p:pic>
        <p:nvPicPr>
          <p:cNvPr id="2" name="Picture 2" descr="actin myosin overlap lengt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236" y="2025445"/>
            <a:ext cx="4183548" cy="3146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222250" y="717550"/>
            <a:ext cx="11785600" cy="8382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Force–Velocity Curve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sz="half" idx="1"/>
          </p:nvPr>
        </p:nvSpPr>
        <p:spPr>
          <a:xfrm>
            <a:off x="733477" y="2057400"/>
            <a:ext cx="4998729" cy="4800600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en-US" altLang="en-US" sz="2600" dirty="0">
                <a:cs typeface="Times New Roman" panose="02020603050405020304" pitchFamily="18" charset="0"/>
              </a:rPr>
              <a:t>Generating</a:t>
            </a:r>
            <a:r>
              <a:rPr lang="en-US" altLang="en-US" sz="2600" dirty="0">
                <a:cs typeface="Arial"/>
              </a:rPr>
              <a:t> more force by increasing velocity</a:t>
            </a:r>
            <a:endParaRPr lang="en-US" altLang="en-US" sz="2600" dirty="0"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75000"/>
              </a:lnSpc>
            </a:pPr>
            <a:r>
              <a:rPr lang="en-US" altLang="en-US" sz="2200" dirty="0">
                <a:cs typeface="Times New Roman" panose="02020603050405020304" pitchFamily="18" charset="0"/>
              </a:rPr>
              <a:t>The faster we try to move concentrically the less force we will be able to produce </a:t>
            </a:r>
            <a:endParaRPr lang="en-US" altLang="en-US" sz="2200" dirty="0">
              <a:cs typeface="Arial"/>
            </a:endParaRPr>
          </a:p>
          <a:p>
            <a:pPr lvl="1" eaLnBrk="1" hangingPunct="1">
              <a:lnSpc>
                <a:spcPct val="75000"/>
              </a:lnSpc>
            </a:pPr>
            <a:r>
              <a:rPr lang="en-US" altLang="en-US" sz="2200" dirty="0">
                <a:cs typeface="Times New Roman" panose="02020603050405020304" pitchFamily="18" charset="0"/>
              </a:rPr>
              <a:t>Slower, eccentric contractions can generate more </a:t>
            </a:r>
            <a:r>
              <a:rPr lang="en-US" altLang="en-US" sz="2200" dirty="0" err="1">
                <a:cs typeface="Times New Roman" panose="02020603050405020304" pitchFamily="18" charset="0"/>
              </a:rPr>
              <a:t>forece</a:t>
            </a:r>
            <a:r>
              <a:rPr lang="en-US" altLang="en-US" sz="2200" dirty="0"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2" name="Picture 2" descr="force velocity curve.png"/>
          <p:cNvPicPr>
            <a:picLocks noChangeAspect="1"/>
          </p:cNvPicPr>
          <p:nvPr/>
        </p:nvPicPr>
        <p:blipFill rotWithShape="1">
          <a:blip r:embed="rId3"/>
          <a:srcRect r="2856" b="2911"/>
          <a:stretch/>
        </p:blipFill>
        <p:spPr>
          <a:xfrm>
            <a:off x="6695768" y="1935109"/>
            <a:ext cx="4050890" cy="33251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/>
          </p:cNvSpPr>
          <p:nvPr>
            <p:ph type="title"/>
          </p:nvPr>
        </p:nvSpPr>
        <p:spPr>
          <a:xfrm>
            <a:off x="95250" y="776288"/>
            <a:ext cx="11785600" cy="8382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Muscles Working </a:t>
            </a:r>
            <a:r>
              <a:rPr lang="en-US" altLang="en-US" dirty="0">
                <a:solidFill>
                  <a:schemeClr val="tx1"/>
                </a:solidFill>
                <a:cs typeface="Arial"/>
              </a:rPr>
              <a:t>Together</a:t>
            </a:r>
            <a:r>
              <a:rPr lang="en-US" altLang="en-US" dirty="0">
                <a:solidFill>
                  <a:srgbClr val="000000"/>
                </a:solidFill>
                <a:cs typeface="Arial"/>
              </a:rPr>
              <a:t> </a:t>
            </a:r>
            <a:endParaRPr lang="en-US" dirty="0"/>
          </a:p>
        </p:txBody>
      </p:sp>
      <p:sp>
        <p:nvSpPr>
          <p:cNvPr id="31751" name="Rectangle 7"/>
          <p:cNvSpPr>
            <a:spLocks noGrp="1"/>
          </p:cNvSpPr>
          <p:nvPr>
            <p:ph type="body" sz="half" idx="1"/>
          </p:nvPr>
        </p:nvSpPr>
        <p:spPr>
          <a:xfrm>
            <a:off x="609600" y="1614488"/>
            <a:ext cx="5486400" cy="48006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A force-couple relationship: multiple muscles working together to create movement around a joint</a:t>
            </a:r>
          </a:p>
          <a:p>
            <a:pPr lvl="1" eaLnBrk="1" hangingPunct="1"/>
            <a:r>
              <a:rPr lang="en-US" altLang="en-US" sz="1600" dirty="0"/>
              <a:t>Common Force–Couples</a:t>
            </a:r>
            <a:endParaRPr lang="en-US" altLang="en-US" sz="1600" dirty="0">
              <a:cs typeface="Arial"/>
            </a:endParaRPr>
          </a:p>
          <a:p>
            <a:pPr lvl="2" eaLnBrk="1" hangingPunct="1"/>
            <a:r>
              <a:rPr lang="en-US" altLang="en-US" sz="1600" dirty="0"/>
              <a:t>Internal and external obliques rotate the trunk.</a:t>
            </a:r>
            <a:endParaRPr lang="en-US" altLang="en-US" sz="1600" dirty="0">
              <a:cs typeface="Arial"/>
            </a:endParaRPr>
          </a:p>
          <a:p>
            <a:pPr lvl="2" eaLnBrk="1" hangingPunct="1"/>
            <a:r>
              <a:rPr lang="en-US" altLang="en-US" sz="1600" dirty="0"/>
              <a:t>Upper trapezius and lower portion of the serratus anterior  rotate the scapula upward.</a:t>
            </a:r>
            <a:endParaRPr lang="en-US" altLang="en-US" sz="1600" dirty="0">
              <a:cs typeface="Arial"/>
            </a:endParaRPr>
          </a:p>
          <a:p>
            <a:pPr lvl="2" eaLnBrk="1" hangingPunct="1"/>
            <a:r>
              <a:rPr lang="en-US" altLang="en-US" sz="1600" dirty="0"/>
              <a:t>Gluteus maximus, quadriceps, gastrocnemius, and soleus  produce hip, knee, and ankle extension.</a:t>
            </a:r>
            <a:endParaRPr lang="en-US" altLang="en-US" sz="1600" dirty="0">
              <a:cs typeface="Arial"/>
            </a:endParaRPr>
          </a:p>
          <a:p>
            <a:pPr lvl="1" eaLnBrk="1" hangingPunct="1"/>
            <a:r>
              <a:rPr lang="en-US" altLang="en-US" sz="1600" dirty="0"/>
              <a:t>All muscles working together for the production of proper movement are said to be working in proper force–couple relationships.</a:t>
            </a:r>
            <a:endParaRPr lang="en-US" altLang="en-US" sz="1600" dirty="0">
              <a:cs typeface="Arial"/>
            </a:endParaRPr>
          </a:p>
        </p:txBody>
      </p:sp>
      <p:pic>
        <p:nvPicPr>
          <p:cNvPr id="2" name="Picture 2" descr="force_coupl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8344" y="1768885"/>
            <a:ext cx="5140480" cy="4218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>
            <a:extLst>
              <a:ext uri="{FF2B5EF4-FFF2-40B4-BE49-F238E27FC236}">
                <a16:creationId xmlns:a16="http://schemas.microsoft.com/office/drawing/2014/main" id="{E1879EAD-4BF2-4D15-8B65-193786F4E4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03388" y="825500"/>
            <a:ext cx="8839200" cy="838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Leverage</a:t>
            </a:r>
          </a:p>
        </p:txBody>
      </p:sp>
      <p:sp>
        <p:nvSpPr>
          <p:cNvPr id="33799" name="Rectangle 7"/>
          <p:cNvSpPr>
            <a:spLocks noGrp="1"/>
          </p:cNvSpPr>
          <p:nvPr>
            <p:ph type="body" sz="half" idx="1"/>
          </p:nvPr>
        </p:nvSpPr>
        <p:spPr>
          <a:xfrm>
            <a:off x="838200" y="1571625"/>
            <a:ext cx="4510548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5000"/>
              </a:spcBef>
            </a:pPr>
            <a:r>
              <a:rPr lang="en-US" altLang="en-US" sz="2800" dirty="0"/>
              <a:t>Location of the weight in relation</a:t>
            </a:r>
            <a:r>
              <a:rPr lang="en-US" altLang="en-US" sz="2800" dirty="0">
                <a:cs typeface="Arial"/>
              </a:rPr>
              <a:t> to muscles need to produce desired movement determines leverage</a:t>
            </a:r>
            <a:endParaRPr lang="en-US" sz="2800" dirty="0">
              <a:cs typeface="Arial"/>
            </a:endParaRPr>
          </a:p>
          <a:p>
            <a:pPr lvl="1" eaLnBrk="1" hangingPunct="1">
              <a:lnSpc>
                <a:spcPct val="80000"/>
              </a:lnSpc>
              <a:spcBef>
                <a:spcPct val="15000"/>
              </a:spcBef>
            </a:pPr>
            <a:r>
              <a:rPr lang="en-US" altLang="en-US" sz="2400" dirty="0"/>
              <a:t>A </a:t>
            </a:r>
            <a:r>
              <a:rPr lang="en-US" altLang="en-US" sz="2400" dirty="0">
                <a:cs typeface="Arial"/>
              </a:rPr>
              <a:t>weight closer to the joint is easier to move because it has less torque</a:t>
            </a:r>
          </a:p>
          <a:p>
            <a:pPr lvl="1" eaLnBrk="1" hangingPunct="1">
              <a:lnSpc>
                <a:spcPct val="80000"/>
              </a:lnSpc>
              <a:spcBef>
                <a:spcPct val="15000"/>
              </a:spcBef>
            </a:pPr>
            <a:r>
              <a:rPr lang="en-US" altLang="en-US" sz="2400" dirty="0"/>
              <a:t>A weight further</a:t>
            </a:r>
            <a:r>
              <a:rPr lang="en-US" altLang="en-US" sz="2400" dirty="0">
                <a:cs typeface="Arial"/>
              </a:rPr>
              <a:t> away from the joint has more torque and is harder to move</a:t>
            </a:r>
          </a:p>
        </p:txBody>
      </p:sp>
      <p:pic>
        <p:nvPicPr>
          <p:cNvPr id="2" name="Picture 2" descr="force on joint act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012" y="1571625"/>
            <a:ext cx="5441363" cy="4578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/>
          </p:cNvSpPr>
          <p:nvPr>
            <p:ph type="title"/>
          </p:nvPr>
        </p:nvSpPr>
        <p:spPr>
          <a:xfrm>
            <a:off x="1784350" y="730250"/>
            <a:ext cx="8839200" cy="8382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Muscles Working Together</a:t>
            </a:r>
          </a:p>
        </p:txBody>
      </p:sp>
      <p:sp>
        <p:nvSpPr>
          <p:cNvPr id="44037" name="Rectangle 5"/>
          <p:cNvSpPr>
            <a:spLocks noGrp="1"/>
          </p:cNvSpPr>
          <p:nvPr>
            <p:ph type="body" sz="half" idx="1"/>
          </p:nvPr>
        </p:nvSpPr>
        <p:spPr>
          <a:xfrm>
            <a:off x="628650" y="1657350"/>
            <a:ext cx="4114800" cy="48006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sz="2400" dirty="0"/>
              <a:t>Muscles are recruited by the central nervous system (CNS) as groups or synergies. </a:t>
            </a:r>
            <a:endParaRPr lang="en-US" altLang="en-US" sz="2400" dirty="0">
              <a:cs typeface="Arial"/>
            </a:endParaRPr>
          </a:p>
          <a:p>
            <a:pPr lvl="1" eaLnBrk="1" hangingPunct="1">
              <a:lnSpc>
                <a:spcPct val="85000"/>
              </a:lnSpc>
            </a:pPr>
            <a:r>
              <a:rPr lang="en-US" altLang="en-US" sz="2400" dirty="0"/>
              <a:t>When muscles work together to assist</a:t>
            </a:r>
            <a:r>
              <a:rPr lang="en-US" altLang="en-US" sz="2400" dirty="0">
                <a:cs typeface="Arial"/>
              </a:rPr>
              <a:t> prime movers in generating force to produce movement</a:t>
            </a:r>
          </a:p>
          <a:p>
            <a:pPr lvl="2" eaLnBrk="1" hangingPunct="1">
              <a:lnSpc>
                <a:spcPct val="85000"/>
              </a:lnSpc>
            </a:pPr>
            <a:r>
              <a:rPr lang="en-US" altLang="en-US" sz="2000" dirty="0"/>
              <a:t>Squat: Quadriceps, hamstrings, gluteus maximus</a:t>
            </a:r>
            <a:endParaRPr lang="en-US" altLang="en-US" sz="2000" dirty="0">
              <a:cs typeface="Arial"/>
            </a:endParaRPr>
          </a:p>
          <a:p>
            <a:pPr lvl="2" eaLnBrk="1" hangingPunct="1">
              <a:lnSpc>
                <a:spcPct val="85000"/>
              </a:lnSpc>
            </a:pPr>
            <a:r>
              <a:rPr lang="en-US" altLang="en-US" sz="2000" dirty="0"/>
              <a:t>Shoulder Press: Deltoid, rotator cuff, trapezius </a:t>
            </a:r>
            <a:endParaRPr lang="en-US" altLang="en-US" sz="2000" dirty="0">
              <a:cs typeface="Arial"/>
            </a:endParaRPr>
          </a:p>
        </p:txBody>
      </p:sp>
      <p:pic>
        <p:nvPicPr>
          <p:cNvPr id="2" name="Picture 2" descr="synergist muscl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4037" y="2094271"/>
            <a:ext cx="4471686" cy="3527397"/>
          </a:xfrm>
          <a:prstGeom prst="rect">
            <a:avLst/>
          </a:prstGeom>
        </p:spPr>
      </p:pic>
    </p:spTree>
  </p:cSld>
  <p:clrMapOvr>
    <a:masterClrMapping/>
  </p:clrMapOvr>
  <p:transition advTm="1004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/>
          </p:cNvSpPr>
          <p:nvPr>
            <p:ph type="title"/>
          </p:nvPr>
        </p:nvSpPr>
        <p:spPr>
          <a:xfrm>
            <a:off x="609600" y="731838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Proprioception</a:t>
            </a:r>
          </a:p>
        </p:txBody>
      </p:sp>
      <p:sp>
        <p:nvSpPr>
          <p:cNvPr id="45061" name="Rectangle 5"/>
          <p:cNvSpPr>
            <a:spLocks noGrp="1"/>
          </p:cNvSpPr>
          <p:nvPr>
            <p:ph idx="1"/>
          </p:nvPr>
        </p:nvSpPr>
        <p:spPr>
          <a:xfrm>
            <a:off x="609600" y="1874838"/>
            <a:ext cx="10972800" cy="4525962"/>
          </a:xfrm>
        </p:spPr>
        <p:txBody>
          <a:bodyPr/>
          <a:lstStyle/>
          <a:p>
            <a:pPr eaLnBrk="1" hangingPunct="1"/>
            <a:r>
              <a:rPr lang="en-US" altLang="en-US" sz="2600" dirty="0"/>
              <a:t>All signals being sent to the CNS regarding surrounding sensory information</a:t>
            </a:r>
            <a:r>
              <a:rPr lang="en-US" altLang="en-US" sz="2600" dirty="0">
                <a:cs typeface="Arial"/>
              </a:rPr>
              <a:t> about the internal and external environment</a:t>
            </a:r>
            <a:endParaRPr lang="en-US" altLang="en-US" sz="2600" dirty="0"/>
          </a:p>
          <a:p>
            <a:pPr lvl="1" eaLnBrk="1" hangingPunct="1"/>
            <a:r>
              <a:rPr lang="en-US" altLang="en-US" sz="2200" dirty="0"/>
              <a:t>CNS receives mechanoreceptor information (muscle, tendon, ligament, and joint receptors) to give feedback about static, transitional, and dynamic position, movement, and sensation in regards to joint movement and muscle force.</a:t>
            </a:r>
            <a:endParaRPr lang="en-US" altLang="en-US" sz="2200" dirty="0">
              <a:cs typeface="Arial"/>
            </a:endParaRPr>
          </a:p>
          <a:p>
            <a:pPr lvl="1" eaLnBrk="1" hangingPunct="1"/>
            <a:r>
              <a:rPr lang="en-US" altLang="en-US" sz="2200" dirty="0">
                <a:cs typeface="Arial"/>
              </a:rPr>
              <a:t>Helps the body to move as efficiently as possible</a:t>
            </a:r>
          </a:p>
        </p:txBody>
      </p:sp>
    </p:spTree>
  </p:cSld>
  <p:clrMapOvr>
    <a:masterClrMapping/>
  </p:clrMapOvr>
  <p:transition advTm="456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/>
          </p:cNvSpPr>
          <p:nvPr>
            <p:ph type="title"/>
          </p:nvPr>
        </p:nvSpPr>
        <p:spPr>
          <a:xfrm>
            <a:off x="609600" y="742950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Learning Outcomes</a:t>
            </a:r>
          </a:p>
        </p:txBody>
      </p:sp>
      <p:sp>
        <p:nvSpPr>
          <p:cNvPr id="4104" name="Rectangle 8"/>
          <p:cNvSpPr>
            <a:spLocks noGrp="1"/>
          </p:cNvSpPr>
          <p:nvPr>
            <p:ph idx="1"/>
          </p:nvPr>
        </p:nvSpPr>
        <p:spPr>
          <a:xfrm>
            <a:off x="609600" y="1885950"/>
            <a:ext cx="10972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Expectations: 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>
                <a:cs typeface="Arial"/>
              </a:rPr>
              <a:t> Explain biomechanical vocabulary, frontal, sagittal, and transverse plains of motion and how the body moves through these planes</a:t>
            </a:r>
            <a:endParaRPr lang="en-US" altLang="en-US" sz="22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Forces acting on the human body and</a:t>
            </a:r>
            <a:r>
              <a:rPr lang="en-US" altLang="en-US" sz="2200" dirty="0">
                <a:cs typeface="Arial"/>
              </a:rPr>
              <a:t> it's response</a:t>
            </a:r>
            <a:endParaRPr lang="en-US" altLang="en-US" sz="22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Motor behavior</a:t>
            </a:r>
            <a:r>
              <a:rPr lang="en-US" altLang="en-US" sz="2200" dirty="0">
                <a:cs typeface="Arial"/>
              </a:rPr>
              <a:t>/Motor Learning</a:t>
            </a:r>
            <a:endParaRPr lang="en-US" altLang="en-US" sz="22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Sensory </a:t>
            </a:r>
            <a:r>
              <a:rPr lang="en-US" altLang="en-US" sz="2200" dirty="0" err="1"/>
              <a:t>informations</a:t>
            </a:r>
            <a:r>
              <a:rPr lang="en-US" altLang="en-US" sz="2200" dirty="0"/>
              <a:t> role in movement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000"/>
          </a:p>
          <a:p>
            <a:pPr lvl="2" eaLnBrk="1" hangingPunct="1"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  <p:transition advTm="297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Grp="1"/>
          </p:cNvSpPr>
          <p:nvPr>
            <p:ph type="title"/>
          </p:nvPr>
        </p:nvSpPr>
        <p:spPr>
          <a:xfrm>
            <a:off x="520700" y="752475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Sensorimotor Integration</a:t>
            </a:r>
          </a:p>
        </p:txBody>
      </p:sp>
      <p:sp>
        <p:nvSpPr>
          <p:cNvPr id="46085" name="Rectangle 5"/>
          <p:cNvSpPr>
            <a:spLocks noGrp="1"/>
          </p:cNvSpPr>
          <p:nvPr>
            <p:ph idx="1"/>
          </p:nvPr>
        </p:nvSpPr>
        <p:spPr>
          <a:xfrm>
            <a:off x="609600" y="1895475"/>
            <a:ext cx="10972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5000"/>
              </a:spcBef>
            </a:pPr>
            <a:r>
              <a:rPr lang="en-US" altLang="en-US" dirty="0"/>
              <a:t>The nervous system analyzing sensory information to produce adequate movement</a:t>
            </a:r>
          </a:p>
          <a:p>
            <a:pPr lvl="1" eaLnBrk="1" hangingPunct="1">
              <a:lnSpc>
                <a:spcPct val="80000"/>
              </a:lnSpc>
              <a:spcBef>
                <a:spcPct val="15000"/>
              </a:spcBef>
            </a:pPr>
            <a:r>
              <a:rPr lang="en-US" altLang="en-US" dirty="0"/>
              <a:t>Detection of potential reasons for movement sensory information and the nervous system encourage muscle actions to </a:t>
            </a:r>
            <a:r>
              <a:rPr lang="en-US" altLang="en-US" dirty="0">
                <a:cs typeface="Arial"/>
              </a:rPr>
              <a:t>occur, thus creating a movement</a:t>
            </a:r>
            <a:endParaRPr lang="en-US" altLang="en-US" dirty="0"/>
          </a:p>
          <a:p>
            <a:pPr lvl="1" eaLnBrk="1" hangingPunct="1">
              <a:lnSpc>
                <a:spcPct val="80000"/>
              </a:lnSpc>
              <a:spcBef>
                <a:spcPct val="15000"/>
              </a:spcBef>
            </a:pPr>
            <a:r>
              <a:rPr lang="en-US" altLang="en-US" dirty="0"/>
              <a:t>When all sensory information is collected and analyzed an adequate movement</a:t>
            </a:r>
            <a:r>
              <a:rPr lang="en-US" altLang="en-US" dirty="0">
                <a:cs typeface="Arial"/>
              </a:rPr>
              <a:t> will result</a:t>
            </a:r>
            <a:endParaRPr lang="en-US" altLang="en-US" dirty="0"/>
          </a:p>
        </p:txBody>
      </p:sp>
    </p:spTree>
  </p:cSld>
  <p:clrMapOvr>
    <a:masterClrMapping/>
  </p:clrMapOvr>
  <p:transition advTm="351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/>
          </p:cNvSpPr>
          <p:nvPr>
            <p:ph type="title"/>
          </p:nvPr>
        </p:nvSpPr>
        <p:spPr>
          <a:xfrm>
            <a:off x="609600" y="703263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Sensorimotor Integration</a:t>
            </a:r>
          </a:p>
        </p:txBody>
      </p:sp>
      <p:sp>
        <p:nvSpPr>
          <p:cNvPr id="49157" name="Rectangle 5"/>
          <p:cNvSpPr>
            <a:spLocks noGrp="1"/>
          </p:cNvSpPr>
          <p:nvPr>
            <p:ph idx="1"/>
          </p:nvPr>
        </p:nvSpPr>
        <p:spPr>
          <a:xfrm>
            <a:off x="609600" y="1846263"/>
            <a:ext cx="109728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Has to be good information coming</a:t>
            </a:r>
            <a:r>
              <a:rPr lang="en-US" altLang="en-US" sz="2600" dirty="0">
                <a:cs typeface="Arial"/>
              </a:rPr>
              <a:t> in</a:t>
            </a:r>
            <a:endParaRPr lang="en-US" altLang="en-US" sz="26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/>
              <a:t>We must position our bodies into</a:t>
            </a:r>
            <a:r>
              <a:rPr lang="en-US" altLang="en-US" sz="2200" dirty="0">
                <a:cs typeface="Arial"/>
              </a:rPr>
              <a:t> structural sound positions for efficient movement</a:t>
            </a:r>
            <a:endParaRPr lang="en-US" altLang="en-US" sz="2200" dirty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/>
              <a:t>This is known as structural efficiency. </a:t>
            </a:r>
            <a:endParaRPr lang="en-US" altLang="en-US" sz="2000" dirty="0">
              <a:cs typeface="Arial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/>
              <a:t>When the body is structurally aligned then it</a:t>
            </a:r>
            <a:r>
              <a:rPr lang="en-US" altLang="en-US" sz="2200" dirty="0">
                <a:cs typeface="Arial"/>
              </a:rPr>
              <a:t> well be able to adequately accept forces onto joints and muscles without compromise</a:t>
            </a:r>
            <a:endParaRPr lang="en-US" altLang="en-US" sz="2200" dirty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/>
              <a:t>This is known as functional efficiency.</a:t>
            </a:r>
            <a:endParaRPr lang="en-US" altLang="en-US" sz="2000" dirty="0">
              <a:cs typeface="Arial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poor </a:t>
            </a:r>
            <a:r>
              <a:rPr lang="en-US" altLang="en-US" sz="2600" dirty="0">
                <a:cs typeface="Arial"/>
              </a:rPr>
              <a:t>alignment of joints and muscles results in poor movement and increases risk of injury</a:t>
            </a:r>
          </a:p>
        </p:txBody>
      </p:sp>
    </p:spTree>
  </p:cSld>
  <p:clrMapOvr>
    <a:masterClrMapping/>
  </p:clrMapOvr>
  <p:transition advTm="5887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/>
          </p:cNvSpPr>
          <p:nvPr>
            <p:ph type="title"/>
          </p:nvPr>
        </p:nvSpPr>
        <p:spPr>
          <a:xfrm>
            <a:off x="609600" y="673100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Feedback</a:t>
            </a:r>
          </a:p>
        </p:txBody>
      </p:sp>
      <p:sp>
        <p:nvSpPr>
          <p:cNvPr id="51205" name="Rectangle 5"/>
          <p:cNvSpPr>
            <a:spLocks noGrp="1"/>
          </p:cNvSpPr>
          <p:nvPr>
            <p:ph idx="1"/>
          </p:nvPr>
        </p:nvSpPr>
        <p:spPr>
          <a:xfrm>
            <a:off x="609600" y="1816100"/>
            <a:ext cx="109728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Promotes</a:t>
            </a:r>
            <a:r>
              <a:rPr lang="en-US" altLang="en-US" dirty="0">
                <a:cs typeface="Arial"/>
              </a:rPr>
              <a:t> permanent movement patterns (good or bad)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Internal</a:t>
            </a:r>
            <a:endParaRPr lang="en-US" altLang="en-US" dirty="0">
              <a:cs typeface="Arial"/>
            </a:endParaRPr>
          </a:p>
          <a:p>
            <a:pPr lvl="1" eaLnBrk="1" hangingPunct="1"/>
            <a:r>
              <a:rPr lang="en-US" altLang="en-US" dirty="0"/>
              <a:t>External</a:t>
            </a:r>
            <a:endParaRPr lang="en-US" altLang="en-US" dirty="0">
              <a:cs typeface="Arial"/>
            </a:endParaRPr>
          </a:p>
        </p:txBody>
      </p:sp>
    </p:spTree>
  </p:cSld>
  <p:clrMapOvr>
    <a:masterClrMapping/>
  </p:clrMapOvr>
  <p:transition advTm="480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/>
          </p:cNvSpPr>
          <p:nvPr>
            <p:ph type="title"/>
          </p:nvPr>
        </p:nvSpPr>
        <p:spPr>
          <a:xfrm>
            <a:off x="530225" y="722313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Internal Feedback</a:t>
            </a:r>
          </a:p>
        </p:txBody>
      </p:sp>
      <p:sp>
        <p:nvSpPr>
          <p:cNvPr id="52229" name="Rectangle 5"/>
          <p:cNvSpPr>
            <a:spLocks noGrp="1"/>
          </p:cNvSpPr>
          <p:nvPr>
            <p:ph idx="1"/>
          </p:nvPr>
        </p:nvSpPr>
        <p:spPr>
          <a:xfrm>
            <a:off x="609600" y="1865313"/>
            <a:ext cx="109728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The information coming back to the central nervous system from all sensory receptors (proprioception).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Also known as sensory feedback</a:t>
            </a:r>
            <a:endParaRPr lang="en-US" altLang="en-US" sz="2400" dirty="0">
              <a:cs typeface="Arial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CNS reads incoming sensory information</a:t>
            </a:r>
            <a:r>
              <a:rPr lang="en-US" altLang="en-US" sz="2800" dirty="0">
                <a:cs typeface="Arial"/>
              </a:rPr>
              <a:t> (afferent) and provides the proper response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When a client feels a change in their environment it is considered Internal Feedback.*</a:t>
            </a:r>
            <a:endParaRPr lang="en-US" altLang="en-US" sz="2800" dirty="0">
              <a:cs typeface="Arial"/>
            </a:endParaRPr>
          </a:p>
        </p:txBody>
      </p:sp>
    </p:spTree>
  </p:cSld>
  <p:clrMapOvr>
    <a:masterClrMapping/>
  </p:clrMapOvr>
  <p:transition advTm="573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/>
          </p:cNvSpPr>
          <p:nvPr>
            <p:ph type="title"/>
          </p:nvPr>
        </p:nvSpPr>
        <p:spPr>
          <a:xfrm>
            <a:off x="609600" y="731838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External Feedback</a:t>
            </a:r>
          </a:p>
        </p:txBody>
      </p:sp>
      <p:sp>
        <p:nvSpPr>
          <p:cNvPr id="53253" name="Rectangle 5"/>
          <p:cNvSpPr>
            <a:spLocks noGrp="1"/>
          </p:cNvSpPr>
          <p:nvPr>
            <p:ph idx="1"/>
          </p:nvPr>
        </p:nvSpPr>
        <p:spPr>
          <a:xfrm>
            <a:off x="609600" y="1874838"/>
            <a:ext cx="10972800" cy="4525962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feedback given from an external source</a:t>
            </a:r>
            <a:r>
              <a:rPr lang="en-US" altLang="en-US" sz="2400" dirty="0">
                <a:cs typeface="Arial"/>
              </a:rPr>
              <a:t> such as a workout partner, trainer, HR monitor, video, </a:t>
            </a:r>
            <a:r>
              <a:rPr lang="en-US" altLang="en-US" sz="2400" dirty="0" err="1">
                <a:cs typeface="Arial"/>
              </a:rPr>
              <a:t>etc</a:t>
            </a:r>
            <a:endParaRPr lang="en-US" altLang="en-US" sz="2400" dirty="0" err="1"/>
          </a:p>
          <a:p>
            <a:pPr lvl="1" eaLnBrk="1" hangingPunct="1"/>
            <a:r>
              <a:rPr lang="en-US" altLang="en-US" sz="2400" dirty="0"/>
              <a:t>Also known as augmented feedback.</a:t>
            </a:r>
            <a:endParaRPr lang="en-US" altLang="en-US" sz="2400" dirty="0">
              <a:cs typeface="Arial"/>
            </a:endParaRPr>
          </a:p>
          <a:p>
            <a:pPr eaLnBrk="1" hangingPunct="1"/>
            <a:r>
              <a:rPr lang="en-US" altLang="en-US" sz="2400" dirty="0"/>
              <a:t>Gives clients another perspective aside from how they</a:t>
            </a:r>
            <a:r>
              <a:rPr lang="en-US" altLang="en-US" sz="2400" dirty="0">
                <a:cs typeface="Arial"/>
              </a:rPr>
              <a:t> are "feeling"</a:t>
            </a:r>
            <a:endParaRPr lang="en-US" altLang="en-US" sz="2400" dirty="0"/>
          </a:p>
        </p:txBody>
      </p:sp>
    </p:spTree>
  </p:cSld>
  <p:clrMapOvr>
    <a:masterClrMapping/>
  </p:clrMapOvr>
  <p:transition advTm="302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/>
          </p:cNvSpPr>
          <p:nvPr>
            <p:ph type="title"/>
          </p:nvPr>
        </p:nvSpPr>
        <p:spPr>
          <a:xfrm>
            <a:off x="1584325" y="677863"/>
            <a:ext cx="8839200" cy="8382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External Feedback</a:t>
            </a:r>
          </a:p>
        </p:txBody>
      </p:sp>
      <p:sp>
        <p:nvSpPr>
          <p:cNvPr id="54277" name="Rectangle 5"/>
          <p:cNvSpPr>
            <a:spLocks noGrp="1"/>
          </p:cNvSpPr>
          <p:nvPr>
            <p:ph type="body" sz="half" idx="1"/>
          </p:nvPr>
        </p:nvSpPr>
        <p:spPr>
          <a:xfrm>
            <a:off x="517525" y="1516063"/>
            <a:ext cx="5486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Two major forms</a:t>
            </a:r>
            <a:endParaRPr lang="en-US" altLang="en-US" dirty="0">
              <a:cs typeface="Arial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Knowledge of Results </a:t>
            </a:r>
            <a:endParaRPr lang="en-US" altLang="en-US" dirty="0">
              <a:cs typeface="Arial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After the client completes a movement the trainer</a:t>
            </a:r>
            <a:r>
              <a:rPr lang="en-US" altLang="en-US" dirty="0">
                <a:cs typeface="Arial"/>
              </a:rPr>
              <a:t> gives them feedback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Knowledge of Performance </a:t>
            </a:r>
            <a:endParaRPr lang="en-US" altLang="en-US" dirty="0">
              <a:cs typeface="Arial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Tells them how</a:t>
            </a:r>
            <a:r>
              <a:rPr lang="en-US" altLang="en-US" dirty="0">
                <a:cs typeface="Arial"/>
              </a:rPr>
              <a:t> well or how poor their movement patterns are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Clients</a:t>
            </a:r>
            <a:r>
              <a:rPr lang="en-US" altLang="en-US" sz="2400" dirty="0">
                <a:cs typeface="Arial"/>
              </a:rPr>
              <a:t> need to not depend on external feedback because you want them to be able to self monitor exercise form on their own.</a:t>
            </a:r>
            <a:endParaRPr lang="en-US" altLang="en-US" sz="2400" dirty="0"/>
          </a:p>
        </p:txBody>
      </p:sp>
      <p:pic>
        <p:nvPicPr>
          <p:cNvPr id="2" name="Picture 2" descr="external feedbac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8450" y="1679220"/>
            <a:ext cx="4452169" cy="4545127"/>
          </a:xfrm>
          <a:prstGeom prst="rect">
            <a:avLst/>
          </a:prstGeom>
        </p:spPr>
      </p:pic>
    </p:spTree>
  </p:cSld>
  <p:clrMapOvr>
    <a:masterClrMapping/>
  </p:clrMapOvr>
  <p:transition advTm="764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>
          <a:xfrm>
            <a:off x="511175" y="736600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64515" name="Rectangle 3"/>
          <p:cNvSpPr>
            <a:spLocks noGrp="1"/>
          </p:cNvSpPr>
          <p:nvPr>
            <p:ph idx="1"/>
          </p:nvPr>
        </p:nvSpPr>
        <p:spPr>
          <a:xfrm>
            <a:off x="628650" y="1879600"/>
            <a:ext cx="10972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5000"/>
              </a:spcBef>
            </a:pPr>
            <a:r>
              <a:rPr lang="en-US" altLang="en-US" sz="2600"/>
              <a:t>Each system of the human movement system (HMS) is interdependent. </a:t>
            </a:r>
          </a:p>
          <a:p>
            <a:pPr eaLnBrk="1" hangingPunct="1">
              <a:lnSpc>
                <a:spcPct val="80000"/>
              </a:lnSpc>
              <a:spcBef>
                <a:spcPct val="15000"/>
              </a:spcBef>
            </a:pPr>
            <a:r>
              <a:rPr lang="en-US" altLang="en-US" sz="2600"/>
              <a:t>The entire HMS must work together to gather information from internal and external environments to create and learn movements (motor behavior). </a:t>
            </a:r>
          </a:p>
          <a:p>
            <a:pPr eaLnBrk="1" hangingPunct="1">
              <a:lnSpc>
                <a:spcPct val="80000"/>
              </a:lnSpc>
              <a:spcBef>
                <a:spcPct val="15000"/>
              </a:spcBef>
            </a:pPr>
            <a:r>
              <a:rPr lang="en-US" altLang="en-US" sz="2600"/>
              <a:t>The body uses proprioception, sensorimotor integration, and muscle synergies to create efficient movement (motor control).</a:t>
            </a:r>
          </a:p>
          <a:p>
            <a:pPr eaLnBrk="1" hangingPunct="1">
              <a:lnSpc>
                <a:spcPct val="80000"/>
              </a:lnSpc>
              <a:spcBef>
                <a:spcPct val="15000"/>
              </a:spcBef>
            </a:pPr>
            <a:r>
              <a:rPr lang="en-US" altLang="en-US" sz="2600"/>
              <a:t>Repeated practice, as well as internal and external feedback, allows this efficient movement to be reproduced (motor learning).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/>
          </p:cNvSpPr>
          <p:nvPr>
            <p:ph type="title"/>
          </p:nvPr>
        </p:nvSpPr>
        <p:spPr>
          <a:xfrm>
            <a:off x="609600" y="742950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tx1"/>
                </a:solidFill>
              </a:rPr>
              <a:t>What Does the Human Movement System </a:t>
            </a:r>
            <a:r>
              <a:rPr lang="en-US" altLang="en-US" sz="4000" dirty="0">
                <a:solidFill>
                  <a:schemeClr val="tx1"/>
                </a:solidFill>
                <a:cs typeface="Arial"/>
              </a:rPr>
              <a:t>Do?</a:t>
            </a:r>
            <a:endParaRPr lang="en-US" altLang="en-US" sz="4000" dirty="0">
              <a:solidFill>
                <a:schemeClr val="tx1"/>
              </a:solidFill>
            </a:endParaRPr>
          </a:p>
        </p:txBody>
      </p:sp>
      <p:sp>
        <p:nvSpPr>
          <p:cNvPr id="5128" name="Rectangle 8"/>
          <p:cNvSpPr>
            <a:spLocks noGrp="1"/>
          </p:cNvSpPr>
          <p:nvPr>
            <p:ph idx="1"/>
          </p:nvPr>
        </p:nvSpPr>
        <p:spPr>
          <a:xfrm>
            <a:off x="609600" y="1885950"/>
            <a:ext cx="109728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The Human Movement System's responsibilities:</a:t>
            </a:r>
          </a:p>
          <a:p>
            <a:pPr lvl="1" eaLnBrk="1" hangingPunct="1"/>
            <a:r>
              <a:rPr lang="en-US" altLang="en-US" dirty="0"/>
              <a:t>Know where it is in space </a:t>
            </a:r>
            <a:r>
              <a:rPr lang="en-US" altLang="en-US" dirty="0">
                <a:cs typeface="Arial"/>
              </a:rPr>
              <a:t>with the external and internal environments</a:t>
            </a:r>
          </a:p>
          <a:p>
            <a:pPr lvl="1" eaLnBrk="1" hangingPunct="1"/>
            <a:r>
              <a:rPr lang="en-US" altLang="en-US" dirty="0"/>
              <a:t>Constantly collecting information</a:t>
            </a:r>
            <a:endParaRPr lang="en-US" altLang="en-US" dirty="0">
              <a:cs typeface="Arial"/>
            </a:endParaRPr>
          </a:p>
          <a:p>
            <a:pPr lvl="1" eaLnBrk="1" hangingPunct="1"/>
            <a:r>
              <a:rPr lang="en-US" altLang="en-US" dirty="0"/>
              <a:t>Tell the body what is the right movement to do</a:t>
            </a:r>
            <a:endParaRPr lang="en-US" altLang="en-US" dirty="0">
              <a:cs typeface="Arial"/>
            </a:endParaRPr>
          </a:p>
          <a:p>
            <a:pPr marL="457200" lvl="1" indent="0" eaLnBrk="1" hangingPunct="1">
              <a:buNone/>
            </a:pPr>
            <a:endParaRPr lang="en-US" altLang="en-US" dirty="0">
              <a:cs typeface="Arial"/>
            </a:endParaRPr>
          </a:p>
        </p:txBody>
      </p:sp>
    </p:spTree>
  </p:cSld>
  <p:clrMapOvr>
    <a:masterClrMapping/>
  </p:clrMapOvr>
  <p:transition advTm="198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0"/>
          <p:cNvSpPr>
            <a:spLocks noGrp="1"/>
          </p:cNvSpPr>
          <p:nvPr>
            <p:ph type="title"/>
          </p:nvPr>
        </p:nvSpPr>
        <p:spPr>
          <a:xfrm>
            <a:off x="609600" y="693738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Biomechanics</a:t>
            </a:r>
          </a:p>
        </p:txBody>
      </p:sp>
      <p:sp>
        <p:nvSpPr>
          <p:cNvPr id="20541" name="Rectangle 61"/>
          <p:cNvSpPr>
            <a:spLocks noGrp="1"/>
          </p:cNvSpPr>
          <p:nvPr>
            <p:ph idx="1"/>
          </p:nvPr>
        </p:nvSpPr>
        <p:spPr>
          <a:xfrm>
            <a:off x="609600" y="1836738"/>
            <a:ext cx="10972800" cy="4525962"/>
          </a:xfrm>
        </p:spPr>
        <p:txBody>
          <a:bodyPr/>
          <a:lstStyle/>
          <a:p>
            <a:pPr eaLnBrk="1" hangingPunct="1"/>
            <a:r>
              <a:rPr lang="en-US" altLang="en-US" dirty="0"/>
              <a:t>Combining physics with how the body moves</a:t>
            </a:r>
          </a:p>
          <a:p>
            <a:pPr eaLnBrk="1" hangingPunct="1"/>
            <a:r>
              <a:rPr lang="en-US" altLang="en-US" dirty="0"/>
              <a:t>Vocabulary</a:t>
            </a:r>
            <a:endParaRPr lang="en-US" altLang="en-US" dirty="0">
              <a:cs typeface="Arial"/>
            </a:endParaRPr>
          </a:p>
          <a:p>
            <a:pPr lvl="1" eaLnBrk="1" hangingPunct="1"/>
            <a:r>
              <a:rPr lang="en-US" altLang="en-US" dirty="0"/>
              <a:t>Knowing anatomy</a:t>
            </a:r>
            <a:r>
              <a:rPr lang="en-US" altLang="en-US" dirty="0">
                <a:cs typeface="Arial"/>
              </a:rPr>
              <a:t> and physiology terms</a:t>
            </a:r>
            <a:endParaRPr lang="en-US" altLang="en-US" dirty="0"/>
          </a:p>
          <a:p>
            <a:pPr lvl="2" eaLnBrk="1" hangingPunct="1"/>
            <a:r>
              <a:rPr lang="en-US" altLang="en-US" dirty="0"/>
              <a:t>Allows for effective communication </a:t>
            </a:r>
            <a:endParaRPr lang="en-US" altLang="en-US" dirty="0">
              <a:cs typeface="Arial"/>
            </a:endParaRPr>
          </a:p>
        </p:txBody>
      </p:sp>
    </p:spTree>
  </p:cSld>
  <p:clrMapOvr>
    <a:masterClrMapping/>
  </p:clrMapOvr>
  <p:transition advTm="764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2"/>
          <p:cNvSpPr>
            <a:spLocks noGrp="1"/>
          </p:cNvSpPr>
          <p:nvPr>
            <p:ph type="title"/>
          </p:nvPr>
        </p:nvSpPr>
        <p:spPr>
          <a:xfrm>
            <a:off x="609600" y="752475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Anatomic</a:t>
            </a:r>
            <a:r>
              <a:rPr lang="en-US" altLang="en-US" dirty="0">
                <a:solidFill>
                  <a:schemeClr val="tx1"/>
                </a:solidFill>
                <a:cs typeface="Arial"/>
              </a:rPr>
              <a:t> Vocabulary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21597" name="Rectangle 93"/>
          <p:cNvSpPr>
            <a:spLocks noGrp="1"/>
          </p:cNvSpPr>
          <p:nvPr>
            <p:ph idx="1"/>
          </p:nvPr>
        </p:nvSpPr>
        <p:spPr>
          <a:xfrm>
            <a:off x="609600" y="1895475"/>
            <a:ext cx="10972800" cy="4525963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10000"/>
              </a:spcBef>
            </a:pPr>
            <a:r>
              <a:rPr lang="en-US" altLang="en-US" sz="2600" b="1" i="1" dirty="0"/>
              <a:t>Superior</a:t>
            </a:r>
            <a:r>
              <a:rPr lang="en-US" altLang="en-US" sz="2600" dirty="0"/>
              <a:t> is a point above a given reference point</a:t>
            </a:r>
          </a:p>
          <a:p>
            <a:pPr eaLnBrk="1" hangingPunct="1">
              <a:lnSpc>
                <a:spcPct val="95000"/>
              </a:lnSpc>
              <a:spcBef>
                <a:spcPct val="10000"/>
              </a:spcBef>
            </a:pPr>
            <a:r>
              <a:rPr lang="en-US" altLang="en-US" sz="2600" b="1" i="1" dirty="0"/>
              <a:t>Inferior</a:t>
            </a:r>
            <a:r>
              <a:rPr lang="en-US" altLang="en-US" sz="2600" dirty="0"/>
              <a:t> is a point below a given reference point</a:t>
            </a:r>
            <a:endParaRPr lang="en-US" altLang="en-US" sz="2600" dirty="0">
              <a:cs typeface="Arial"/>
            </a:endParaRPr>
          </a:p>
          <a:p>
            <a:pPr eaLnBrk="1" hangingPunct="1">
              <a:lnSpc>
                <a:spcPct val="95000"/>
              </a:lnSpc>
              <a:spcBef>
                <a:spcPct val="10000"/>
              </a:spcBef>
            </a:pPr>
            <a:r>
              <a:rPr lang="en-US" altLang="en-US" sz="2600" b="1" i="1" dirty="0"/>
              <a:t>Proximal</a:t>
            </a:r>
            <a:r>
              <a:rPr lang="en-US" altLang="en-US" sz="2600" dirty="0"/>
              <a:t> a</a:t>
            </a:r>
            <a:r>
              <a:rPr lang="en-US" altLang="en-US" sz="2600" dirty="0">
                <a:cs typeface="Arial"/>
              </a:rPr>
              <a:t> point nearest the midline of the body or point of reference</a:t>
            </a:r>
          </a:p>
          <a:p>
            <a:pPr eaLnBrk="1" hangingPunct="1">
              <a:lnSpc>
                <a:spcPct val="95000"/>
              </a:lnSpc>
              <a:spcBef>
                <a:spcPct val="10000"/>
              </a:spcBef>
            </a:pPr>
            <a:r>
              <a:rPr lang="en-US" altLang="en-US" sz="2600" b="1" i="1" dirty="0"/>
              <a:t>Distal</a:t>
            </a:r>
            <a:r>
              <a:rPr lang="en-US" altLang="en-US" sz="2600" dirty="0"/>
              <a:t> a point furthest from midline</a:t>
            </a:r>
            <a:r>
              <a:rPr lang="en-US" altLang="en-US" sz="2600" dirty="0">
                <a:cs typeface="Arial"/>
              </a:rPr>
              <a:t> of body or point of reference</a:t>
            </a:r>
            <a:endParaRPr lang="en-US" altLang="en-US" sz="2600" dirty="0"/>
          </a:p>
          <a:p>
            <a:pPr eaLnBrk="1" hangingPunct="1">
              <a:lnSpc>
                <a:spcPct val="95000"/>
              </a:lnSpc>
              <a:spcBef>
                <a:spcPct val="10000"/>
              </a:spcBef>
            </a:pPr>
            <a:r>
              <a:rPr lang="en-US" altLang="en-US" sz="2600" b="1" i="1" dirty="0"/>
              <a:t>Anterior</a:t>
            </a:r>
            <a:r>
              <a:rPr lang="en-US" altLang="en-US" sz="2600" dirty="0"/>
              <a:t> a point on the front side of the </a:t>
            </a:r>
            <a:r>
              <a:rPr lang="en-US" altLang="en-US" sz="2600" dirty="0" err="1"/>
              <a:t>annatomocial</a:t>
            </a:r>
            <a:r>
              <a:rPr lang="en-US" altLang="en-US" sz="2600" dirty="0"/>
              <a:t> body </a:t>
            </a:r>
          </a:p>
        </p:txBody>
      </p:sp>
    </p:spTree>
  </p:cSld>
  <p:clrMapOvr>
    <a:masterClrMapping/>
  </p:clrMapOvr>
  <p:transition advTm="764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/>
          </p:cNvSpPr>
          <p:nvPr>
            <p:ph type="title"/>
          </p:nvPr>
        </p:nvSpPr>
        <p:spPr>
          <a:xfrm>
            <a:off x="609600" y="712788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Anatomic Vocabulary</a:t>
            </a:r>
          </a:p>
        </p:txBody>
      </p:sp>
      <p:sp>
        <p:nvSpPr>
          <p:cNvPr id="56327" name="Rectangle 7"/>
          <p:cNvSpPr>
            <a:spLocks noGrp="1"/>
          </p:cNvSpPr>
          <p:nvPr>
            <p:ph idx="1"/>
          </p:nvPr>
        </p:nvSpPr>
        <p:spPr>
          <a:xfrm>
            <a:off x="609600" y="1855788"/>
            <a:ext cx="10972800" cy="4525962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altLang="en-US" sz="2600" b="1" i="1" dirty="0"/>
              <a:t>Posterior</a:t>
            </a:r>
            <a:r>
              <a:rPr lang="en-US" altLang="en-US" sz="2600" dirty="0"/>
              <a:t> a point on the backside of the body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altLang="en-US" sz="2600" b="1" i="1" dirty="0"/>
              <a:t>Medial</a:t>
            </a:r>
            <a:r>
              <a:rPr lang="en-US" altLang="en-US" sz="2600" dirty="0"/>
              <a:t> a point closer to the midline of the body </a:t>
            </a:r>
            <a:endParaRPr lang="en-US" altLang="en-US" sz="2600" dirty="0">
              <a:cs typeface="Arial"/>
            </a:endParaRP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altLang="en-US" sz="2600" b="1" i="1" dirty="0"/>
              <a:t>Lateral</a:t>
            </a:r>
            <a:r>
              <a:rPr lang="en-US" altLang="en-US" sz="2600" dirty="0"/>
              <a:t> a point relatively farther away from the midline of the body or to the outside of the body</a:t>
            </a:r>
            <a:endParaRPr lang="en-US" altLang="en-US" sz="2600" dirty="0">
              <a:cs typeface="Arial"/>
            </a:endParaRP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altLang="en-US" sz="2600" b="1" i="1" dirty="0"/>
              <a:t>Contralateral</a:t>
            </a:r>
            <a:r>
              <a:rPr lang="en-US" altLang="en-US" sz="2600" dirty="0"/>
              <a:t> a point on the opposite side</a:t>
            </a:r>
            <a:r>
              <a:rPr lang="en-US" altLang="en-US" sz="2600" dirty="0">
                <a:cs typeface="Arial"/>
              </a:rPr>
              <a:t> of the body from the reference point</a:t>
            </a:r>
            <a:endParaRPr lang="en-US" altLang="en-US" sz="2600" dirty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altLang="en-US" sz="2600" b="1" i="1" dirty="0"/>
              <a:t>Ipsilateral</a:t>
            </a:r>
            <a:r>
              <a:rPr lang="en-US" altLang="en-US" sz="2600" dirty="0"/>
              <a:t> a point on the same side of the body from the reference</a:t>
            </a:r>
            <a:r>
              <a:rPr lang="en-US" altLang="en-US" sz="2600" dirty="0">
                <a:cs typeface="Arial"/>
              </a:rPr>
              <a:t> point</a:t>
            </a:r>
            <a:endParaRPr lang="en-US" alt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1"/>
          <p:cNvSpPr>
            <a:spLocks noGrp="1"/>
          </p:cNvSpPr>
          <p:nvPr>
            <p:ph type="title"/>
          </p:nvPr>
        </p:nvSpPr>
        <p:spPr>
          <a:xfrm>
            <a:off x="609600" y="712788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cs typeface="Arial"/>
              </a:rPr>
              <a:t>Moving Through Space</a:t>
            </a:r>
          </a:p>
        </p:txBody>
      </p:sp>
      <p:sp>
        <p:nvSpPr>
          <p:cNvPr id="22590" name="Rectangle 62"/>
          <p:cNvSpPr>
            <a:spLocks noGrp="1"/>
          </p:cNvSpPr>
          <p:nvPr>
            <p:ph idx="1"/>
          </p:nvPr>
        </p:nvSpPr>
        <p:spPr>
          <a:xfrm>
            <a:off x="609600" y="1855788"/>
            <a:ext cx="10972800" cy="4525962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altLang="en-US" sz="2800" dirty="0"/>
              <a:t>Three imaginary planes are positioned through the body at right angles</a:t>
            </a:r>
            <a:endParaRPr lang="en-US" dirty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altLang="en-US" sz="2800" dirty="0"/>
              <a:t>Movement can </a:t>
            </a:r>
            <a:r>
              <a:rPr lang="en-US" altLang="en-US" sz="2800" dirty="0">
                <a:cs typeface="Arial"/>
              </a:rPr>
              <a:t>occur in one plane of motion or multiple planes of motion depending on the complexity of the movement</a:t>
            </a:r>
            <a:endParaRPr lang="en-US" dirty="0">
              <a:cs typeface="Arial"/>
            </a:endParaRP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altLang="en-US" sz="2800" dirty="0"/>
              <a:t>Movement in a plane occurs about an axis running perpendicular to that plane.</a:t>
            </a:r>
            <a:endParaRPr lang="en-US" altLang="en-US" sz="2800" dirty="0">
              <a:cs typeface="Arial"/>
            </a:endParaRP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altLang="en-US" sz="2800" dirty="0"/>
              <a:t>Anatomic position, is reference position</a:t>
            </a:r>
            <a:endParaRPr lang="en-US" altLang="en-US" sz="2800" dirty="0">
              <a:cs typeface="Arial"/>
            </a:endParaRPr>
          </a:p>
        </p:txBody>
      </p:sp>
    </p:spTree>
  </p:cSld>
  <p:clrMapOvr>
    <a:masterClrMapping/>
  </p:clrMapOvr>
  <p:transition advTm="764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816100" y="722313"/>
            <a:ext cx="8839200" cy="8382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Moving</a:t>
            </a:r>
            <a:r>
              <a:rPr lang="en-US" altLang="en-US" dirty="0">
                <a:solidFill>
                  <a:schemeClr val="tx1"/>
                </a:solidFill>
                <a:cs typeface="Arial"/>
              </a:rPr>
              <a:t> the</a:t>
            </a:r>
            <a:r>
              <a:rPr lang="en-US" altLang="en-US" dirty="0">
                <a:solidFill>
                  <a:srgbClr val="000000"/>
                </a:solidFill>
                <a:cs typeface="Arial"/>
              </a:rPr>
              <a:t> Body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type="body" sz="half" idx="1"/>
          </p:nvPr>
        </p:nvSpPr>
        <p:spPr>
          <a:xfrm>
            <a:off x="920955" y="2025087"/>
            <a:ext cx="5486400" cy="4800600"/>
          </a:xfrm>
        </p:spPr>
        <p:txBody>
          <a:bodyPr/>
          <a:lstStyle/>
          <a:p>
            <a:pPr eaLnBrk="1" hangingPunct="1"/>
            <a:r>
              <a:rPr lang="en-US" altLang="en-US" sz="2000" b="1" dirty="0"/>
              <a:t>Sagittal plane </a:t>
            </a:r>
            <a:r>
              <a:rPr lang="en-US" altLang="en-US" sz="2000" dirty="0"/>
              <a:t>Cuts the body</a:t>
            </a:r>
            <a:r>
              <a:rPr lang="en-US" altLang="en-US" sz="2000" dirty="0">
                <a:cs typeface="Arial"/>
              </a:rPr>
              <a:t> into left and right halves and deals with most flexion and extension type movements</a:t>
            </a:r>
            <a:endParaRPr lang="en-US" dirty="0"/>
          </a:p>
          <a:p>
            <a:pPr eaLnBrk="1" hangingPunct="1"/>
            <a:r>
              <a:rPr lang="en-US" altLang="en-US" sz="2000" b="1" dirty="0"/>
              <a:t>Frontal plane</a:t>
            </a:r>
            <a:r>
              <a:rPr lang="en-US" altLang="en-US" sz="2000" dirty="0"/>
              <a:t> cuts the body into </a:t>
            </a:r>
            <a:r>
              <a:rPr lang="en-US" altLang="en-US" sz="2000" dirty="0">
                <a:cs typeface="Arial"/>
              </a:rPr>
              <a:t>from and back halves and deals the most adduction and abduction</a:t>
            </a:r>
            <a:endParaRPr lang="en-US" altLang="en-US" sz="2000" dirty="0"/>
          </a:p>
          <a:p>
            <a:pPr eaLnBrk="1" hangingPunct="1"/>
            <a:r>
              <a:rPr lang="en-US" altLang="en-US" sz="2000" b="1" dirty="0"/>
              <a:t>Transverse plane</a:t>
            </a:r>
            <a:r>
              <a:rPr lang="en-US" altLang="en-US" sz="2000" dirty="0"/>
              <a:t> cuts the body into top and bottom halves</a:t>
            </a:r>
            <a:r>
              <a:rPr lang="en-US" altLang="en-US" sz="2000" dirty="0">
                <a:cs typeface="Arial"/>
              </a:rPr>
              <a:t> and deals with rotational movements</a:t>
            </a:r>
            <a:endParaRPr lang="en-US" altLang="en-US" sz="2000" b="1" dirty="0" err="1">
              <a:cs typeface="Arial"/>
            </a:endParaRPr>
          </a:p>
          <a:p>
            <a:pPr eaLnBrk="1" hangingPunct="1"/>
            <a:r>
              <a:rPr lang="en-US" altLang="en-US" sz="2000" dirty="0"/>
              <a:t>Use the book to study all joint motions. </a:t>
            </a:r>
            <a:endParaRPr lang="en-US" altLang="en-US" sz="2000" dirty="0">
              <a:cs typeface="Arial"/>
            </a:endParaRPr>
          </a:p>
        </p:txBody>
      </p:sp>
      <p:pic>
        <p:nvPicPr>
          <p:cNvPr id="2" name="Picture 2" descr="3 planes of mo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8514" y="2251587"/>
            <a:ext cx="3736786" cy="28167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09600" y="752475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Moving the Body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09600" y="1895475"/>
            <a:ext cx="10972800" cy="4525963"/>
          </a:xfrm>
        </p:spPr>
        <p:txBody>
          <a:bodyPr/>
          <a:lstStyle/>
          <a:p>
            <a:pPr eaLnBrk="1" hangingPunct="1"/>
            <a:r>
              <a:rPr lang="en-US" altLang="en-US" b="1" dirty="0"/>
              <a:t>Horizontal abduction</a:t>
            </a:r>
            <a:r>
              <a:rPr lang="en-US" altLang="en-US" dirty="0"/>
              <a:t>- moving and arm or leg in the transverse plane from an anterior to lateral position</a:t>
            </a:r>
          </a:p>
          <a:p>
            <a:pPr eaLnBrk="1" hangingPunct="1"/>
            <a:r>
              <a:rPr lang="en-US" altLang="en-US" b="1" dirty="0"/>
              <a:t>Horizontal adduction</a:t>
            </a:r>
            <a:r>
              <a:rPr lang="en-US" altLang="en-US" dirty="0"/>
              <a:t>- moving an arm or leg in the transverse plane from a lateral position to an anterior position. </a:t>
            </a:r>
            <a:endParaRPr lang="en-US" altLang="en-US" dirty="0">
              <a:cs typeface="Arial"/>
            </a:endParaRP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2660</TotalTime>
  <Words>867</Words>
  <Application>Microsoft Office PowerPoint</Application>
  <PresentationFormat>Widescreen</PresentationFormat>
  <Paragraphs>155</Paragraphs>
  <Slides>26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Office Theme</vt:lpstr>
      <vt:lpstr>Chapter 5 Human Movement Science</vt:lpstr>
      <vt:lpstr>Learning Outcomes</vt:lpstr>
      <vt:lpstr>What Does the Human Movement System Do?</vt:lpstr>
      <vt:lpstr>Biomechanics</vt:lpstr>
      <vt:lpstr>Anatomic Vocabulary</vt:lpstr>
      <vt:lpstr>Anatomic Vocabulary</vt:lpstr>
      <vt:lpstr>Moving Through Space</vt:lpstr>
      <vt:lpstr>Moving the Body</vt:lpstr>
      <vt:lpstr>Moving the Body</vt:lpstr>
      <vt:lpstr>Back Movements</vt:lpstr>
      <vt:lpstr>Muscle Movements</vt:lpstr>
      <vt:lpstr>Functional Anatomy—Muscles </vt:lpstr>
      <vt:lpstr>Force</vt:lpstr>
      <vt:lpstr>Creating More or Less Force</vt:lpstr>
      <vt:lpstr>Force–Velocity Curve</vt:lpstr>
      <vt:lpstr>Muscles Working Together </vt:lpstr>
      <vt:lpstr>Leverage</vt:lpstr>
      <vt:lpstr>Muscles Working Together</vt:lpstr>
      <vt:lpstr>Proprioception</vt:lpstr>
      <vt:lpstr>Sensorimotor Integration</vt:lpstr>
      <vt:lpstr>Sensorimotor Integration</vt:lpstr>
      <vt:lpstr>Feedback</vt:lpstr>
      <vt:lpstr>Internal Feedback</vt:lpstr>
      <vt:lpstr>External Feedback</vt:lpstr>
      <vt:lpstr>External Feedback</vt:lpstr>
      <vt:lpstr>Summary</vt:lpstr>
    </vt:vector>
  </TitlesOfParts>
  <Company>Apex Fitness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Function of the Kinetic Chain</dc:title>
  <dc:creator>Rodney  Corn</dc:creator>
  <cp:lastModifiedBy>Eddie Lester</cp:lastModifiedBy>
  <cp:revision>369</cp:revision>
  <dcterms:created xsi:type="dcterms:W3CDTF">2001-10-10T15:20:17Z</dcterms:created>
  <dcterms:modified xsi:type="dcterms:W3CDTF">2017-10-10T00:09:05Z</dcterms:modified>
</cp:coreProperties>
</file>