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5220" autoAdjust="0"/>
  </p:normalViewPr>
  <p:slideViewPr>
    <p:cSldViewPr snapToGrid="0">
      <p:cViewPr>
        <p:scale>
          <a:sx n="50" d="100"/>
          <a:sy n="50" d="100"/>
        </p:scale>
        <p:origin x="2227"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9555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hape 13"/>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Shape 94"/>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hape 95"/>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949853" y="0"/>
            <a:ext cx="14904506" cy="9944100"/>
          </a:xfrm>
          <a:prstGeom prst="rect">
            <a:avLst/>
          </a:prstGeom>
        </p:spPr>
        <p:txBody>
          <a:bodyPr lIns="91439" tIns="45719" rIns="91439" bIns="45719" anchor="t">
            <a:noAutofit/>
          </a:bodyPr>
          <a:lstStyle/>
          <a:p>
            <a:endParaRPr/>
          </a:p>
        </p:txBody>
      </p:sp>
      <p:sp>
        <p:nvSpPr>
          <p:cNvPr id="103" name="Shape 103"/>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22088" y="289099"/>
            <a:ext cx="9753603" cy="6505789"/>
          </a:xfrm>
          <a:prstGeom prst="rect">
            <a:avLst/>
          </a:prstGeom>
        </p:spPr>
        <p:txBody>
          <a:bodyPr lIns="91439" tIns="45719" rIns="91439" bIns="45719" anchor="t">
            <a:noAutofit/>
          </a:bodyPr>
          <a:lstStyle/>
          <a:p>
            <a:endParaRPr/>
          </a:p>
        </p:txBody>
      </p:sp>
      <p:sp>
        <p:nvSpPr>
          <p:cNvPr id="21" name="Shape 21"/>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hape 23"/>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2263775" y="613833"/>
            <a:ext cx="12401550" cy="8267701"/>
          </a:xfrm>
          <a:prstGeom prst="rect">
            <a:avLst/>
          </a:prstGeom>
        </p:spPr>
        <p:txBody>
          <a:bodyPr lIns="91439" tIns="45719" rIns="91439" bIns="45719" anchor="t">
            <a:noAutofit/>
          </a:bodyPr>
          <a:lstStyle/>
          <a:p>
            <a:endParaRPr/>
          </a:p>
        </p:txBody>
      </p:sp>
      <p:sp>
        <p:nvSpPr>
          <p:cNvPr id="39" name="Shape 39"/>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txBox="1">
            <a:spLocks noGrp="1"/>
          </p:cNvSpPr>
          <p:nvPr>
            <p:ph type="title"/>
          </p:nvPr>
        </p:nvSpPr>
        <p:spPr>
          <a:prstGeom prst="rect">
            <a:avLst/>
          </a:prstGeom>
        </p:spPr>
        <p:txBody>
          <a:bodyPr/>
          <a:lstStyle/>
          <a:p>
            <a:r>
              <a:t>Title Text</a:t>
            </a:r>
          </a:p>
        </p:txBody>
      </p:sp>
      <p:sp>
        <p:nvSpPr>
          <p:cNvPr id="49" name="Shape 49"/>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txBox="1">
            <a:spLocks noGrp="1"/>
          </p:cNvSpPr>
          <p:nvPr>
            <p:ph type="title"/>
          </p:nvPr>
        </p:nvSpPr>
        <p:spPr>
          <a:prstGeom prst="rect">
            <a:avLst/>
          </a:prstGeom>
        </p:spPr>
        <p:txBody>
          <a:bodyPr/>
          <a:lstStyle/>
          <a:p>
            <a:r>
              <a:t>Title Text</a:t>
            </a:r>
          </a:p>
        </p:txBody>
      </p:sp>
      <p:sp>
        <p:nvSpPr>
          <p:cNvPr id="57" name="Shape 57"/>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idx="13"/>
          </p:nvPr>
        </p:nvSpPr>
        <p:spPr>
          <a:xfrm>
            <a:off x="4086225" y="2586566"/>
            <a:ext cx="9429750" cy="6286501"/>
          </a:xfrm>
          <a:prstGeom prst="rect">
            <a:avLst/>
          </a:prstGeom>
        </p:spPr>
        <p:txBody>
          <a:bodyPr lIns="91439" tIns="45719" rIns="91439" bIns="45719" anchor="t">
            <a:noAutofit/>
          </a:bodyPr>
          <a:lstStyle/>
          <a:p>
            <a:endParaRPr/>
          </a:p>
        </p:txBody>
      </p:sp>
      <p:sp>
        <p:nvSpPr>
          <p:cNvPr id="66" name="Shape 66"/>
          <p:cNvSpPr txBox="1">
            <a:spLocks noGrp="1"/>
          </p:cNvSpPr>
          <p:nvPr>
            <p:ph type="title"/>
          </p:nvPr>
        </p:nvSpPr>
        <p:spPr>
          <a:prstGeom prst="rect">
            <a:avLst/>
          </a:prstGeom>
        </p:spPr>
        <p:txBody>
          <a:bodyPr/>
          <a:lstStyle/>
          <a:p>
            <a:r>
              <a:t>Title Text</a:t>
            </a:r>
          </a:p>
        </p:txBody>
      </p:sp>
      <p:sp>
        <p:nvSpPr>
          <p:cNvPr id="67" name="Shape 67"/>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680200" y="5029200"/>
            <a:ext cx="6054748" cy="40386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502400" y="889000"/>
            <a:ext cx="5867400" cy="3911601"/>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2374900" y="889000"/>
            <a:ext cx="11982450" cy="7988300"/>
          </a:xfrm>
          <a:prstGeom prst="rect">
            <a:avLst/>
          </a:prstGeom>
        </p:spPr>
        <p:txBody>
          <a:bodyPr lIns="91439" tIns="45719" rIns="91439" bIns="45719" anchor="t">
            <a:noAutofit/>
          </a:bodyPr>
          <a:lstStyle/>
          <a:p>
            <a:endParaRPr/>
          </a:p>
        </p:txBody>
      </p:sp>
      <p:sp>
        <p:nvSpPr>
          <p:cNvPr id="86" name="Shape 86"/>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Shape 3"/>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itnessmentors.com/certified-online-personal-trainer/"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hyperlink" Target="http://www.yourwebsite.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fitnessmentors.com/meal-plan-templates/" TargetMode="External"/><Relationship Id="rId2" Type="http://schemas.openxmlformats.org/officeDocument/2006/relationships/hyperlink" Target="https://www.fitnessmentors.com/personal-training-program-design-templates/"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fitnessmentors.com/personal-training-program-design-templates/" TargetMode="Externa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hyperlink" Target="https://www.acefitness.org/education-and-resources/lifestyle/exercise-library/334/straight-arm-pressdown" TargetMode="External"/><Relationship Id="rId13" Type="http://schemas.openxmlformats.org/officeDocument/2006/relationships/hyperlink" Target="https://www.acefitness.org/education-and-resources/lifestyle/exercise-library/317/romanian-deadlift" TargetMode="External"/><Relationship Id="rId18" Type="http://schemas.openxmlformats.org/officeDocument/2006/relationships/hyperlink" Target="https://www.acefitness.org/education-and-resources/lifestyle/exercise-library/5/chest-press" TargetMode="External"/><Relationship Id="rId3" Type="http://schemas.openxmlformats.org/officeDocument/2006/relationships/image" Target="../media/image14.png"/><Relationship Id="rId21" Type="http://schemas.openxmlformats.org/officeDocument/2006/relationships/hyperlink" Target="https://www.acefitness.org/education-and-resources/lifestyle/exercise-library/168/seated-row" TargetMode="External"/><Relationship Id="rId7" Type="http://schemas.openxmlformats.org/officeDocument/2006/relationships/hyperlink" Target="https://www.acefitness.org/education-and-resources/lifestyle/exercise-library/26/lateral-raise" TargetMode="External"/><Relationship Id="rId12" Type="http://schemas.openxmlformats.org/officeDocument/2006/relationships/hyperlink" Target="https://www.acefitness.org/education-and-resources/lifestyle/exercise-library/344/squat-to-row" TargetMode="External"/><Relationship Id="rId17" Type="http://schemas.openxmlformats.org/officeDocument/2006/relationships/hyperlink" Target="https://www.acefitness.org/education-and-resources/lifestyle/exercise-library/303/side-plank" TargetMode="External"/><Relationship Id="rId25" Type="http://schemas.openxmlformats.org/officeDocument/2006/relationships/hyperlink" Target="https://www.fitnessmentors.com/personal-training-program-design-templates/" TargetMode="External"/><Relationship Id="rId2" Type="http://schemas.openxmlformats.org/officeDocument/2006/relationships/image" Target="../media/image15.png"/><Relationship Id="rId16" Type="http://schemas.openxmlformats.org/officeDocument/2006/relationships/hyperlink" Target="https://www.acefitness.org/education-and-resources/lifestyle/exercise-library/32/front-plank" TargetMode="External"/><Relationship Id="rId20" Type="http://schemas.openxmlformats.org/officeDocument/2006/relationships/hyperlink" Target="https://www.acefitness.org/education-and-resources/lifestyle/exercise-library/188/seated-chest-press" TargetMode="External"/><Relationship Id="rId1" Type="http://schemas.openxmlformats.org/officeDocument/2006/relationships/slideLayout" Target="../slideLayouts/slideLayout1.xml"/><Relationship Id="rId6" Type="http://schemas.openxmlformats.org/officeDocument/2006/relationships/hyperlink" Target="https://www.acefitness.org/education-and-resources/lifestyle/exercise-library/84/trx-reg-back-row" TargetMode="External"/><Relationship Id="rId11" Type="http://schemas.openxmlformats.org/officeDocument/2006/relationships/hyperlink" Target="https://www.acefitness.org/education-and-resources/lifestyle/exercise-library/6/deadlift" TargetMode="External"/><Relationship Id="rId24" Type="http://schemas.openxmlformats.org/officeDocument/2006/relationships/hyperlink" Target="https://www.acefitness.org/education-and-resources/lifestyle/exercise-library/353/reverse-fly" TargetMode="External"/><Relationship Id="rId5" Type="http://schemas.openxmlformats.org/officeDocument/2006/relationships/hyperlink" Target="https://www.acefitness.org/education-and-resources/lifestyle/exercise-library/71/standing-shoulder-press" TargetMode="External"/><Relationship Id="rId15" Type="http://schemas.openxmlformats.org/officeDocument/2006/relationships/hyperlink" Target="https://www.acefitness.org/education-and-resources/lifestyle/exercise-library/318/hip-bridge" TargetMode="External"/><Relationship Id="rId23" Type="http://schemas.openxmlformats.org/officeDocument/2006/relationships/hyperlink" Target="https://www.acefitness.org/education-and-resources/lifestyle/exercise-library/68/stability-ball-sit-ups-crunches" TargetMode="External"/><Relationship Id="rId10" Type="http://schemas.openxmlformats.org/officeDocument/2006/relationships/hyperlink" Target="https://www.acefitness.org/education-and-resources/lifestyle/exercise-library/304/decline-plank" TargetMode="External"/><Relationship Id="rId19" Type="http://schemas.openxmlformats.org/officeDocument/2006/relationships/hyperlink" Target="https://www.acefitness.org/education-and-resources/lifestyle/exercise-library/46/seated-high-back-row" TargetMode="External"/><Relationship Id="rId4" Type="http://schemas.openxmlformats.org/officeDocument/2006/relationships/hyperlink" Target="https://www.acefitness.org/education-and-resources/lifestyle/exercise-library/191/pull-ups" TargetMode="External"/><Relationship Id="rId9" Type="http://schemas.openxmlformats.org/officeDocument/2006/relationships/hyperlink" Target="https://www.acefitness.org/education-and-resources/lifestyle/exercise-library/60/stability-ball-knee-tucks" TargetMode="External"/><Relationship Id="rId14" Type="http://schemas.openxmlformats.org/officeDocument/2006/relationships/hyperlink" Target="https://www.acefitness.org/education-and-resources/lifestyle/exercise-library/8/forward-lunge" TargetMode="External"/><Relationship Id="rId22" Type="http://schemas.openxmlformats.org/officeDocument/2006/relationships/hyperlink" Target="https://www.acefitness.org/education-and-resources/lifestyle/exercise-library/242/v-ups"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acefitness.org/education-and-resources/lifestyle/exercise-library/304/decline-plank" TargetMode="External"/><Relationship Id="rId13" Type="http://schemas.openxmlformats.org/officeDocument/2006/relationships/hyperlink" Target="https://www.acefitness.org/education-and-resources/lifestyle/exercise-library/318/hip-bridge" TargetMode="External"/><Relationship Id="rId18" Type="http://schemas.openxmlformats.org/officeDocument/2006/relationships/hyperlink" Target="https://www.acefitness.org/education-and-resources/lifestyle/exercise-library/188/seated-chest-press" TargetMode="External"/><Relationship Id="rId3" Type="http://schemas.openxmlformats.org/officeDocument/2006/relationships/hyperlink" Target="https://www.acefitness.org/education-and-resources/lifestyle/exercise-library/71/standing-shoulder-press" TargetMode="External"/><Relationship Id="rId21" Type="http://schemas.openxmlformats.org/officeDocument/2006/relationships/hyperlink" Target="https://www.acefitness.org/education-and-resources/lifestyle/exercise-library/242/v-ups" TargetMode="External"/><Relationship Id="rId7" Type="http://schemas.openxmlformats.org/officeDocument/2006/relationships/hyperlink" Target="https://www.acefitness.org/education-and-resources/lifestyle/exercise-library/60/stability-ball-knee-tucks" TargetMode="External"/><Relationship Id="rId12" Type="http://schemas.openxmlformats.org/officeDocument/2006/relationships/hyperlink" Target="https://www.acefitness.org/education-and-resources/lifestyle/exercise-library/8/forward-lunge" TargetMode="External"/><Relationship Id="rId17" Type="http://schemas.openxmlformats.org/officeDocument/2006/relationships/hyperlink" Target="https://www.acefitness.org/education-and-resources/lifestyle/exercise-library/46/seated-high-back-row" TargetMode="External"/><Relationship Id="rId2" Type="http://schemas.openxmlformats.org/officeDocument/2006/relationships/hyperlink" Target="https://www.acefitness.org/education-and-resources/lifestyle/exercise-library/191/pull-ups" TargetMode="External"/><Relationship Id="rId16" Type="http://schemas.openxmlformats.org/officeDocument/2006/relationships/hyperlink" Target="https://www.acefitness.org/education-and-resources/lifestyle/exercise-library/5/chest-press" TargetMode="External"/><Relationship Id="rId20" Type="http://schemas.openxmlformats.org/officeDocument/2006/relationships/hyperlink" Target="https://www.acefitness.org/education-and-resources/lifestyle/exercise-library/353/reverse-fly" TargetMode="External"/><Relationship Id="rId1" Type="http://schemas.openxmlformats.org/officeDocument/2006/relationships/slideLayout" Target="../slideLayouts/slideLayout1.xml"/><Relationship Id="rId6" Type="http://schemas.openxmlformats.org/officeDocument/2006/relationships/hyperlink" Target="https://www.acefitness.org/education-and-resources/lifestyle/exercise-library/334/straight-arm-pressdown" TargetMode="External"/><Relationship Id="rId11" Type="http://schemas.openxmlformats.org/officeDocument/2006/relationships/hyperlink" Target="https://www.acefitness.org/education-and-resources/lifestyle/exercise-library/317/romanian-deadlift" TargetMode="External"/><Relationship Id="rId24" Type="http://schemas.openxmlformats.org/officeDocument/2006/relationships/image" Target="../media/image14.png"/><Relationship Id="rId5" Type="http://schemas.openxmlformats.org/officeDocument/2006/relationships/hyperlink" Target="https://www.acefitness.org/education-and-resources/lifestyle/exercise-library/26/lateral-raise" TargetMode="External"/><Relationship Id="rId15" Type="http://schemas.openxmlformats.org/officeDocument/2006/relationships/hyperlink" Target="https://www.acefitness.org/education-and-resources/lifestyle/exercise-library/303/side-plank" TargetMode="External"/><Relationship Id="rId23" Type="http://schemas.openxmlformats.org/officeDocument/2006/relationships/image" Target="../media/image15.png"/><Relationship Id="rId10" Type="http://schemas.openxmlformats.org/officeDocument/2006/relationships/hyperlink" Target="https://www.acefitness.org/education-and-resources/lifestyle/exercise-library/344/squat-to-row" TargetMode="External"/><Relationship Id="rId19" Type="http://schemas.openxmlformats.org/officeDocument/2006/relationships/hyperlink" Target="https://www.acefitness.org/education-and-resources/lifestyle/exercise-library/168/seated-row" TargetMode="External"/><Relationship Id="rId4" Type="http://schemas.openxmlformats.org/officeDocument/2006/relationships/hyperlink" Target="https://www.acefitness.org/education-and-resources/lifestyle/exercise-library/84/trx-reg-back-row" TargetMode="External"/><Relationship Id="rId9" Type="http://schemas.openxmlformats.org/officeDocument/2006/relationships/hyperlink" Target="https://www.acefitness.org/education-and-resources/lifestyle/exercise-library/6/deadlift" TargetMode="External"/><Relationship Id="rId14" Type="http://schemas.openxmlformats.org/officeDocument/2006/relationships/hyperlink" Target="https://www.acefitness.org/education-and-resources/lifestyle/exercise-library/32/front-plank" TargetMode="External"/><Relationship Id="rId22" Type="http://schemas.openxmlformats.org/officeDocument/2006/relationships/hyperlink" Target="https://www.acefitness.org/education-and-resources/lifestyle/exercise-library/68/stability-ball-sit-ups-crunch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acefitness.org/education-and-resources/lifestyle/exercise-library/202/lateral-neck-flexion" TargetMode="External"/><Relationship Id="rId2" Type="http://schemas.openxmlformats.org/officeDocument/2006/relationships/hyperlink" Target="https://www.fitnessmentors.com/personal-training-program-design-templates/" TargetMode="Externa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yourwebsite.com"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https://www.bodybuilding.com/exercises/dive-bomber-push-up" TargetMode="External"/><Relationship Id="rId13" Type="http://schemas.openxmlformats.org/officeDocument/2006/relationships/hyperlink" Target="https://www.acefitness.org/education-and-resources/lifestyle/exercise-library/84/trx-reg-back-row" TargetMode="External"/><Relationship Id="rId18" Type="http://schemas.openxmlformats.org/officeDocument/2006/relationships/hyperlink" Target="https://www.acefitness.org/education-and-resources/lifestyle/exercise-library/5/chest-press" TargetMode="External"/><Relationship Id="rId26" Type="http://schemas.openxmlformats.org/officeDocument/2006/relationships/hyperlink" Target="https://www.acefitness.org/education-and-resources/lifestyle/exercise-library/6/deadlift" TargetMode="External"/><Relationship Id="rId3" Type="http://schemas.openxmlformats.org/officeDocument/2006/relationships/image" Target="../media/image5.png"/><Relationship Id="rId21" Type="http://schemas.openxmlformats.org/officeDocument/2006/relationships/hyperlink" Target="https://www.acefitness.org/education-and-resources/lifestyle/exercise-library/168/seated-row" TargetMode="External"/><Relationship Id="rId7" Type="http://schemas.openxmlformats.org/officeDocument/2006/relationships/hyperlink" Target="https://www.bodybuilding.com/exercises/punches" TargetMode="External"/><Relationship Id="rId12" Type="http://schemas.openxmlformats.org/officeDocument/2006/relationships/hyperlink" Target="https://www.acefitness.org/education-and-resources/lifestyle/exercise-library/71/standing-shoulder-press" TargetMode="External"/><Relationship Id="rId17" Type="http://schemas.openxmlformats.org/officeDocument/2006/relationships/hyperlink" Target="https://www.acefitness.org/education-and-resources/lifestyle/exercise-library/304/decline-plank" TargetMode="External"/><Relationship Id="rId25" Type="http://schemas.openxmlformats.org/officeDocument/2006/relationships/hyperlink" Target="https://www.fitnessmentors.com/personal-training-program-design-templates/" TargetMode="External"/><Relationship Id="rId2" Type="http://schemas.openxmlformats.org/officeDocument/2006/relationships/hyperlink" Target="https://www.bodybuilding.com/exercises/incline-push-up" TargetMode="External"/><Relationship Id="rId16" Type="http://schemas.openxmlformats.org/officeDocument/2006/relationships/hyperlink" Target="https://www.acefitness.org/education-and-resources/lifestyle/exercise-library/60/stability-ball-knee-tucks" TargetMode="External"/><Relationship Id="rId20" Type="http://schemas.openxmlformats.org/officeDocument/2006/relationships/hyperlink" Target="https://www.acefitness.org/education-and-resources/lifestyle/exercise-library/188/seated-chest-press" TargetMode="External"/><Relationship Id="rId29" Type="http://schemas.openxmlformats.org/officeDocument/2006/relationships/hyperlink" Target="https://www.acefitness.org/education-and-resources/lifestyle/exercise-library/8/forward-lunge" TargetMode="External"/><Relationship Id="rId1" Type="http://schemas.openxmlformats.org/officeDocument/2006/relationships/slideLayout" Target="../slideLayouts/slideLayout1.xml"/><Relationship Id="rId6" Type="http://schemas.openxmlformats.org/officeDocument/2006/relationships/hyperlink" Target="https://www.bodybuilding.com/exercises/butt-kicks" TargetMode="External"/><Relationship Id="rId11" Type="http://schemas.openxmlformats.org/officeDocument/2006/relationships/hyperlink" Target="https://www.acefitness.org/education-and-resources/lifestyle/exercise-library/191/pull-ups" TargetMode="External"/><Relationship Id="rId24" Type="http://schemas.openxmlformats.org/officeDocument/2006/relationships/hyperlink" Target="https://www.acefitness.org/education-and-resources/lifestyle/exercise-library/68/stability-ball-sit-ups-crunches" TargetMode="External"/><Relationship Id="rId32" Type="http://schemas.openxmlformats.org/officeDocument/2006/relationships/hyperlink" Target="https://www.acefitness.org/education-and-resources/lifestyle/exercise-library/303/side-plank" TargetMode="External"/><Relationship Id="rId5" Type="http://schemas.openxmlformats.org/officeDocument/2006/relationships/hyperlink" Target="http://www.apple.com" TargetMode="External"/><Relationship Id="rId15" Type="http://schemas.openxmlformats.org/officeDocument/2006/relationships/hyperlink" Target="https://www.acefitness.org/education-and-resources/lifestyle/exercise-library/334/straight-arm-pressdown" TargetMode="External"/><Relationship Id="rId23" Type="http://schemas.openxmlformats.org/officeDocument/2006/relationships/hyperlink" Target="https://www.acefitness.org/education-and-resources/lifestyle/exercise-library/242/v-ups" TargetMode="External"/><Relationship Id="rId28" Type="http://schemas.openxmlformats.org/officeDocument/2006/relationships/hyperlink" Target="https://www.acefitness.org/education-and-resources/lifestyle/exercise-library/317/romanian-deadlift" TargetMode="External"/><Relationship Id="rId10" Type="http://schemas.openxmlformats.org/officeDocument/2006/relationships/hyperlink" Target="https://www.bodybuilding.com/exercises/shoulder-tap" TargetMode="External"/><Relationship Id="rId19" Type="http://schemas.openxmlformats.org/officeDocument/2006/relationships/hyperlink" Target="https://www.acefitness.org/education-and-resources/lifestyle/exercise-library/46/seated-high-back-row" TargetMode="External"/><Relationship Id="rId31" Type="http://schemas.openxmlformats.org/officeDocument/2006/relationships/hyperlink" Target="https://www.acefitness.org/education-and-resources/lifestyle/exercise-library/32/front-plank" TargetMode="External"/><Relationship Id="rId4" Type="http://schemas.openxmlformats.org/officeDocument/2006/relationships/image" Target="../media/image14.png"/><Relationship Id="rId9" Type="http://schemas.openxmlformats.org/officeDocument/2006/relationships/hyperlink" Target="https://www.bodybuilding.com/exercises/bodyweight-lunge" TargetMode="External"/><Relationship Id="rId14" Type="http://schemas.openxmlformats.org/officeDocument/2006/relationships/hyperlink" Target="https://www.acefitness.org/education-and-resources/lifestyle/exercise-library/26/lateral-raise" TargetMode="External"/><Relationship Id="rId22" Type="http://schemas.openxmlformats.org/officeDocument/2006/relationships/hyperlink" Target="https://www.acefitness.org/education-and-resources/lifestyle/exercise-library/353/reverse-fly" TargetMode="External"/><Relationship Id="rId27" Type="http://schemas.openxmlformats.org/officeDocument/2006/relationships/hyperlink" Target="https://www.acefitness.org/education-and-resources/lifestyle/exercise-library/344/squat-to-row" TargetMode="External"/><Relationship Id="rId30" Type="http://schemas.openxmlformats.org/officeDocument/2006/relationships/hyperlink" Target="https://www.acefitness.org/education-and-resources/lifestyle/exercise-library/318/hip-bridg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offdaytrainer.com/fitnessmentors"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fitnessmentors.com/meal-plan-templates/"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hueOff val="362282"/>
            <a:satOff val="31803"/>
            <a:lumOff val="-18242"/>
          </a:schemeClr>
        </a:solidFill>
        <a:effectLst/>
      </p:bgPr>
    </p:bg>
    <p:spTree>
      <p:nvGrpSpPr>
        <p:cNvPr id="1" name=""/>
        <p:cNvGrpSpPr/>
        <p:nvPr/>
      </p:nvGrpSpPr>
      <p:grpSpPr>
        <a:xfrm>
          <a:off x="0" y="0"/>
          <a:ext cx="0" cy="0"/>
          <a:chOff x="0" y="0"/>
          <a:chExt cx="0" cy="0"/>
        </a:xfrm>
      </p:grpSpPr>
      <p:sp>
        <p:nvSpPr>
          <p:cNvPr id="119" name="Shape 119"/>
          <p:cNvSpPr txBox="1"/>
          <p:nvPr/>
        </p:nvSpPr>
        <p:spPr>
          <a:xfrm>
            <a:off x="316788" y="6119021"/>
            <a:ext cx="11836401" cy="1010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900" b="0">
                <a:solidFill>
                  <a:srgbClr val="FFFFFF"/>
                </a:solidFill>
                <a:latin typeface="Futura Bold"/>
                <a:ea typeface="Futura Bold"/>
                <a:cs typeface="Futura Bold"/>
                <a:sym typeface="Futura Bold"/>
              </a:defRPr>
            </a:lvl1pPr>
          </a:lstStyle>
          <a:p>
            <a:r>
              <a:rPr b="1" dirty="0"/>
              <a:t>STARTING STRENGTH PROGRAM</a:t>
            </a:r>
          </a:p>
        </p:txBody>
      </p:sp>
      <p:sp>
        <p:nvSpPr>
          <p:cNvPr id="120" name="Shape 120"/>
          <p:cNvSpPr txBox="1"/>
          <p:nvPr/>
        </p:nvSpPr>
        <p:spPr>
          <a:xfrm>
            <a:off x="316788" y="7376175"/>
            <a:ext cx="9741612"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b="0" i="1">
                <a:solidFill>
                  <a:srgbClr val="FFFFFF"/>
                </a:solidFill>
                <a:latin typeface="Futura"/>
                <a:ea typeface="Futura"/>
                <a:cs typeface="Futura"/>
                <a:sym typeface="Futura"/>
              </a:defRPr>
            </a:lvl1pPr>
          </a:lstStyle>
          <a:p>
            <a:r>
              <a:rPr lang="en-US" dirty="0"/>
              <a:t>Learn how to get online clients and use this template to train clients online </a:t>
            </a:r>
            <a:r>
              <a:rPr lang="en-US" dirty="0">
                <a:hlinkClick r:id="rId3"/>
              </a:rPr>
              <a:t>here.</a:t>
            </a:r>
            <a:endParaRPr dirty="0"/>
          </a:p>
        </p:txBody>
      </p:sp>
      <p:sp>
        <p:nvSpPr>
          <p:cNvPr id="121" name="Shape 121"/>
          <p:cNvSpPr txBox="1"/>
          <p:nvPr/>
        </p:nvSpPr>
        <p:spPr>
          <a:xfrm>
            <a:off x="316788" y="8704322"/>
            <a:ext cx="6362700"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b="0" i="1" u="sng">
                <a:solidFill>
                  <a:srgbClr val="FFFFFF"/>
                </a:solidFill>
                <a:latin typeface="Futura"/>
                <a:ea typeface="Futura"/>
                <a:cs typeface="Futura"/>
                <a:sym typeface="Futura"/>
                <a:hlinkClick r:id="rId4"/>
              </a:defRPr>
            </a:lvl1pPr>
          </a:lstStyle>
          <a:p>
            <a:pPr>
              <a:defRPr u="none"/>
            </a:pPr>
            <a:r>
              <a:rPr lang="en-US" dirty="0">
                <a:hlinkClick r:id="rId3"/>
              </a:rPr>
              <a:t>https://www.fitnessmentors.com/certified-online-personal-trainer/</a:t>
            </a:r>
            <a:endParaRPr u="sng" dirty="0">
              <a:hlinkClick r:id="rId4"/>
            </a:endParaRPr>
          </a:p>
        </p:txBody>
      </p:sp>
      <p:pic>
        <p:nvPicPr>
          <p:cNvPr id="122" name="FM-logo-1-white.png"/>
          <p:cNvPicPr>
            <a:picLocks noChangeAspect="1"/>
          </p:cNvPicPr>
          <p:nvPr/>
        </p:nvPicPr>
        <p:blipFill>
          <a:blip r:embed="rId5"/>
          <a:stretch>
            <a:fillRect/>
          </a:stretch>
        </p:blipFill>
        <p:spPr>
          <a:xfrm>
            <a:off x="8940800" y="8385628"/>
            <a:ext cx="4064000" cy="1478644"/>
          </a:xfrm>
          <a:prstGeom prst="rect">
            <a:avLst/>
          </a:prstGeom>
          <a:ln w="12700">
            <a:miter lim="400000"/>
          </a:ln>
        </p:spPr>
      </p:pic>
      <p:pic>
        <p:nvPicPr>
          <p:cNvPr id="123" name="Shoe Tie.jpg"/>
          <p:cNvPicPr>
            <a:picLocks noChangeAspect="1"/>
          </p:cNvPicPr>
          <p:nvPr/>
        </p:nvPicPr>
        <p:blipFill>
          <a:blip r:embed="rId6"/>
          <a:srcRect t="19243" b="12109"/>
          <a:stretch>
            <a:fillRect/>
          </a:stretch>
        </p:blipFill>
        <p:spPr>
          <a:xfrm>
            <a:off x="0" y="-2823"/>
            <a:ext cx="13004800" cy="4711701"/>
          </a:xfrm>
          <a:prstGeom prst="rect">
            <a:avLst/>
          </a:prstGeom>
          <a:ln w="12700">
            <a:miter lim="400000"/>
          </a:ln>
        </p:spPr>
      </p:pic>
      <p:pic>
        <p:nvPicPr>
          <p:cNvPr id="124" name="105-man-doing-squats-at-the-beach-outdoors.jpg"/>
          <p:cNvPicPr>
            <a:picLocks noChangeAspect="1"/>
          </p:cNvPicPr>
          <p:nvPr/>
        </p:nvPicPr>
        <p:blipFill>
          <a:blip r:embed="rId7"/>
          <a:srcRect l="1074" t="29560" b="5758"/>
          <a:stretch>
            <a:fillRect/>
          </a:stretch>
        </p:blipFill>
        <p:spPr>
          <a:xfrm>
            <a:off x="0" y="-2219"/>
            <a:ext cx="13004800" cy="5674356"/>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p:nvPr/>
        </p:nvSpPr>
        <p:spPr>
          <a:xfrm>
            <a:off x="0" y="0"/>
            <a:ext cx="13004800" cy="1790700"/>
          </a:xfrm>
          <a:prstGeom prst="rect">
            <a:avLst/>
          </a:pr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78" name="Shape 178"/>
          <p:cNvSpPr txBox="1"/>
          <p:nvPr/>
        </p:nvSpPr>
        <p:spPr>
          <a:xfrm>
            <a:off x="1650288" y="501466"/>
            <a:ext cx="9715501" cy="825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700" b="0">
                <a:solidFill>
                  <a:srgbClr val="FFFFFF"/>
                </a:solidFill>
                <a:latin typeface="Futura Bold"/>
                <a:ea typeface="Futura Bold"/>
                <a:cs typeface="Futura Bold"/>
                <a:sym typeface="Futura Bold"/>
              </a:defRPr>
            </a:lvl1pPr>
          </a:lstStyle>
          <a:p>
            <a:pPr algn="ctr"/>
            <a:r>
              <a:rPr b="1" dirty="0"/>
              <a:t>NUTRITION PLAN GUIDELINES</a:t>
            </a:r>
          </a:p>
        </p:txBody>
      </p:sp>
      <p:sp>
        <p:nvSpPr>
          <p:cNvPr id="179" name="Shape 179"/>
          <p:cNvSpPr txBox="1"/>
          <p:nvPr/>
        </p:nvSpPr>
        <p:spPr>
          <a:xfrm>
            <a:off x="812088" y="2379364"/>
            <a:ext cx="11379201" cy="61886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b="0">
                <a:solidFill>
                  <a:srgbClr val="5E5E5E"/>
                </a:solidFill>
                <a:latin typeface="Futura Bold"/>
                <a:ea typeface="Futura Bold"/>
                <a:cs typeface="Futura Bold"/>
                <a:sym typeface="Futura Bold"/>
              </a:defRPr>
            </a:pPr>
            <a:r>
              <a:t>Food Quality Matters </a:t>
            </a:r>
          </a:p>
          <a:p>
            <a:pPr algn="l">
              <a:defRPr b="0" i="1">
                <a:solidFill>
                  <a:srgbClr val="5E5E5E"/>
                </a:solidFill>
                <a:latin typeface="Futura"/>
                <a:ea typeface="Futura"/>
                <a:cs typeface="Futura"/>
                <a:sym typeface="Futura"/>
              </a:defRPr>
            </a:pPr>
            <a:endParaRPr/>
          </a:p>
          <a:p>
            <a:pPr algn="l">
              <a:defRPr b="0" i="1">
                <a:solidFill>
                  <a:srgbClr val="5E5E5E"/>
                </a:solidFill>
                <a:latin typeface="Futura"/>
                <a:ea typeface="Futura"/>
                <a:cs typeface="Futura"/>
                <a:sym typeface="Futura"/>
              </a:defRPr>
            </a:pPr>
            <a:r>
              <a:t>The goal for this type of nutrition plan is to eliminate all processed foods for the majority of each week and eat “whole foods”, or foods which would exist in nature and are unchanged when you eat them (cooking excluded). Processed foods are not optimal for health and would be categorized as anything altered from its original state in nature, or if it doesn’t exist in nature, it is obviously processed from other food sources.</a:t>
            </a:r>
          </a:p>
          <a:p>
            <a:pPr algn="l">
              <a:defRPr b="0" i="1">
                <a:solidFill>
                  <a:srgbClr val="5E5E5E"/>
                </a:solidFill>
                <a:latin typeface="Futura"/>
                <a:ea typeface="Futura"/>
                <a:cs typeface="Futura"/>
                <a:sym typeface="Futura"/>
              </a:defRPr>
            </a:pPr>
            <a:endParaRPr/>
          </a:p>
          <a:p>
            <a:pPr algn="l">
              <a:defRPr b="0" i="1">
                <a:solidFill>
                  <a:srgbClr val="5E5E5E"/>
                </a:solidFill>
                <a:latin typeface="Futura"/>
                <a:ea typeface="Futura"/>
                <a:cs typeface="Futura"/>
                <a:sym typeface="Futura"/>
              </a:defRPr>
            </a:pPr>
            <a:r>
              <a:t>To give wiggle room we will apply an 80-20 rule (eat well 80% of the time) as it tends to be the easiest and most sustainable way for most people to eat well and achieve their fitness goals. The way I further define the 80-20 rule would be that you eat as clean as possible from Sunday evening to Friday lunch and stray a little bit on the weekends (but always avoid grains and grain products) due to social events (boozing) and eating out (typically lower quality food).</a:t>
            </a:r>
          </a:p>
        </p:txBody>
      </p:sp>
      <p:pic>
        <p:nvPicPr>
          <p:cNvPr id="180" name="noun_Healthy Food_1422991.png"/>
          <p:cNvPicPr>
            <a:picLocks noChangeAspect="1"/>
          </p:cNvPicPr>
          <p:nvPr/>
        </p:nvPicPr>
        <p:blipFill>
          <a:blip r:embed="rId2"/>
          <a:stretch>
            <a:fillRect/>
          </a:stretch>
        </p:blipFill>
        <p:spPr>
          <a:xfrm>
            <a:off x="0" y="38100"/>
            <a:ext cx="1752600" cy="1752600"/>
          </a:xfrm>
          <a:prstGeom prst="rect">
            <a:avLst/>
          </a:prstGeom>
          <a:ln w="12700">
            <a:miter lim="400000"/>
          </a:ln>
        </p:spPr>
      </p:pic>
      <p:pic>
        <p:nvPicPr>
          <p:cNvPr id="181" name="noun_Vegetable_2869423.png"/>
          <p:cNvPicPr>
            <a:picLocks noChangeAspect="1"/>
          </p:cNvPicPr>
          <p:nvPr/>
        </p:nvPicPr>
        <p:blipFill>
          <a:blip r:embed="rId3"/>
          <a:stretch>
            <a:fillRect/>
          </a:stretch>
        </p:blipFill>
        <p:spPr>
          <a:xfrm>
            <a:off x="11264900" y="63500"/>
            <a:ext cx="1663700" cy="166370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p:nvPr/>
        </p:nvSpPr>
        <p:spPr>
          <a:xfrm>
            <a:off x="0" y="0"/>
            <a:ext cx="13004800" cy="1790700"/>
          </a:xfrm>
          <a:prstGeom prst="rect">
            <a:avLst/>
          </a:pr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84" name="Shape 184"/>
          <p:cNvSpPr txBox="1"/>
          <p:nvPr/>
        </p:nvSpPr>
        <p:spPr>
          <a:xfrm>
            <a:off x="1650288" y="501466"/>
            <a:ext cx="9715501" cy="825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700" b="0">
                <a:solidFill>
                  <a:srgbClr val="FFFFFF"/>
                </a:solidFill>
                <a:latin typeface="Futura Bold"/>
                <a:ea typeface="Futura Bold"/>
                <a:cs typeface="Futura Bold"/>
                <a:sym typeface="Futura Bold"/>
              </a:defRPr>
            </a:lvl1pPr>
          </a:lstStyle>
          <a:p>
            <a:pPr algn="ctr"/>
            <a:r>
              <a:rPr b="1" dirty="0"/>
              <a:t>NUTRITION PLAN GUIDELINES</a:t>
            </a:r>
          </a:p>
        </p:txBody>
      </p:sp>
      <p:sp>
        <p:nvSpPr>
          <p:cNvPr id="185" name="Shape 185"/>
          <p:cNvSpPr txBox="1"/>
          <p:nvPr/>
        </p:nvSpPr>
        <p:spPr>
          <a:xfrm>
            <a:off x="812088" y="2227039"/>
            <a:ext cx="11379201" cy="7001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b="0" i="1">
                <a:solidFill>
                  <a:srgbClr val="5E5E5E"/>
                </a:solidFill>
                <a:latin typeface="Futura"/>
                <a:ea typeface="Futura"/>
                <a:cs typeface="Futura"/>
                <a:sym typeface="Futura"/>
              </a:defRPr>
            </a:pPr>
            <a:r>
              <a:t>When you eat the right foods and then combine it with the correct amount of food, you become a result achieving machine. Let’s determine the right amount of food by using the formula below. [PRE CALCULATE THIS FOR YOUR CLIENTS]</a:t>
            </a:r>
          </a:p>
          <a:p>
            <a:pPr algn="l">
              <a:defRPr b="0" i="1">
                <a:solidFill>
                  <a:srgbClr val="5E5E5E"/>
                </a:solidFill>
                <a:latin typeface="Futura"/>
                <a:ea typeface="Futura"/>
                <a:cs typeface="Futura"/>
                <a:sym typeface="Futura"/>
              </a:defRPr>
            </a:pPr>
            <a:endParaRPr/>
          </a:p>
          <a:p>
            <a:pPr algn="l">
              <a:defRPr b="0">
                <a:solidFill>
                  <a:srgbClr val="5E5E5E"/>
                </a:solidFill>
                <a:latin typeface="Futura Bold"/>
                <a:ea typeface="Futura Bold"/>
                <a:cs typeface="Futura Bold"/>
                <a:sym typeface="Futura Bold"/>
              </a:defRPr>
            </a:pPr>
            <a:r>
              <a:t>Calculate your TDEE:</a:t>
            </a:r>
          </a:p>
          <a:p>
            <a:pPr algn="l">
              <a:defRPr b="0">
                <a:solidFill>
                  <a:srgbClr val="5E5E5E"/>
                </a:solidFill>
                <a:latin typeface="Futura Bold"/>
                <a:ea typeface="Futura Bold"/>
                <a:cs typeface="Futura Bold"/>
                <a:sym typeface="Futura Bold"/>
              </a:defRPr>
            </a:pPr>
            <a:endParaRPr/>
          </a:p>
          <a:p>
            <a:pPr algn="l">
              <a:defRPr b="0">
                <a:solidFill>
                  <a:srgbClr val="5E5E5E"/>
                </a:solidFill>
                <a:latin typeface="Futura"/>
                <a:ea typeface="Futura"/>
                <a:cs typeface="Futura"/>
                <a:sym typeface="Futura"/>
              </a:defRPr>
            </a:pPr>
            <a:r>
              <a:t>MEN TDEE (in kcal) = 66 + (6.2 x weight in pounds) + (12.7 x height in inches) – (6.76 x age in years) x 1.2</a:t>
            </a:r>
          </a:p>
          <a:p>
            <a:pPr algn="l">
              <a:defRPr b="0">
                <a:solidFill>
                  <a:srgbClr val="5E5E5E"/>
                </a:solidFill>
                <a:latin typeface="Futura"/>
                <a:ea typeface="Futura"/>
                <a:cs typeface="Futura"/>
                <a:sym typeface="Futura"/>
              </a:defRPr>
            </a:pPr>
            <a:endParaRPr/>
          </a:p>
          <a:p>
            <a:pPr algn="l">
              <a:defRPr b="0">
                <a:solidFill>
                  <a:srgbClr val="5E5E5E"/>
                </a:solidFill>
                <a:latin typeface="Futura"/>
                <a:ea typeface="Futura"/>
                <a:cs typeface="Futura"/>
                <a:sym typeface="Futura"/>
              </a:defRPr>
            </a:pPr>
            <a:r>
              <a:t>WOMEN TDEE (in kcal) = 655 + (4.35 x weight in pounds) + (4.7 x height in inches) – (4.7 x age in years) x 1.2</a:t>
            </a:r>
          </a:p>
          <a:p>
            <a:pPr algn="l">
              <a:defRPr b="0">
                <a:solidFill>
                  <a:srgbClr val="5E5E5E"/>
                </a:solidFill>
                <a:latin typeface="Futura"/>
                <a:ea typeface="Futura"/>
                <a:cs typeface="Futura"/>
                <a:sym typeface="Futura"/>
              </a:defRPr>
            </a:pPr>
            <a:endParaRPr/>
          </a:p>
          <a:p>
            <a:pPr algn="l">
              <a:defRPr b="0">
                <a:solidFill>
                  <a:srgbClr val="5E5E5E"/>
                </a:solidFill>
                <a:latin typeface="Futura"/>
                <a:ea typeface="Futura"/>
                <a:cs typeface="Futura"/>
                <a:sym typeface="Futura"/>
              </a:defRPr>
            </a:pPr>
            <a:r>
              <a:t>EXAMPLE:</a:t>
            </a:r>
          </a:p>
          <a:p>
            <a:pPr algn="l">
              <a:defRPr b="0">
                <a:solidFill>
                  <a:srgbClr val="5E5E5E"/>
                </a:solidFill>
                <a:latin typeface="Futura"/>
                <a:ea typeface="Futura"/>
                <a:cs typeface="Futura"/>
                <a:sym typeface="Futura"/>
              </a:defRPr>
            </a:pPr>
            <a:r>
              <a:t>Male: 66 + (6.2 x 152lbs) + (12.7 x 68inches) – (6.76 x 30 years old) x 1.2 =</a:t>
            </a:r>
          </a:p>
          <a:p>
            <a:pPr algn="l">
              <a:defRPr b="0">
                <a:solidFill>
                  <a:srgbClr val="5E5E5E"/>
                </a:solidFill>
                <a:latin typeface="Futura"/>
                <a:ea typeface="Futura"/>
                <a:cs typeface="Futura"/>
                <a:sym typeface="Futura"/>
              </a:defRPr>
            </a:pPr>
            <a:r>
              <a:t>66 + (942.4) + (863.6) – (202.8) x 1.2</a:t>
            </a:r>
          </a:p>
          <a:p>
            <a:pPr algn="l">
              <a:defRPr b="0">
                <a:solidFill>
                  <a:srgbClr val="5E5E5E"/>
                </a:solidFill>
                <a:latin typeface="Futura"/>
                <a:ea typeface="Futura"/>
                <a:cs typeface="Futura"/>
                <a:sym typeface="Futura"/>
              </a:defRPr>
            </a:pPr>
            <a:r>
              <a:t>66 + 1603.2 x 1.2</a:t>
            </a:r>
          </a:p>
          <a:p>
            <a:pPr algn="l">
              <a:defRPr b="0">
                <a:solidFill>
                  <a:srgbClr val="5E5E5E"/>
                </a:solidFill>
                <a:latin typeface="Futura"/>
                <a:ea typeface="Futura"/>
                <a:cs typeface="Futura"/>
                <a:sym typeface="Futura"/>
              </a:defRPr>
            </a:pPr>
            <a:r>
              <a:t>1669.2 x 1.2 = 2003kcal</a:t>
            </a:r>
          </a:p>
        </p:txBody>
      </p:sp>
      <p:pic>
        <p:nvPicPr>
          <p:cNvPr id="186" name="noun_Healthy Food_1422991.png"/>
          <p:cNvPicPr>
            <a:picLocks noChangeAspect="1"/>
          </p:cNvPicPr>
          <p:nvPr/>
        </p:nvPicPr>
        <p:blipFill>
          <a:blip r:embed="rId2"/>
          <a:stretch>
            <a:fillRect/>
          </a:stretch>
        </p:blipFill>
        <p:spPr>
          <a:xfrm>
            <a:off x="0" y="38100"/>
            <a:ext cx="1752600" cy="1752600"/>
          </a:xfrm>
          <a:prstGeom prst="rect">
            <a:avLst/>
          </a:prstGeom>
          <a:ln w="12700">
            <a:miter lim="400000"/>
          </a:ln>
        </p:spPr>
      </p:pic>
      <p:pic>
        <p:nvPicPr>
          <p:cNvPr id="187" name="noun_Vegetable_2869423.png"/>
          <p:cNvPicPr>
            <a:picLocks noChangeAspect="1"/>
          </p:cNvPicPr>
          <p:nvPr/>
        </p:nvPicPr>
        <p:blipFill>
          <a:blip r:embed="rId3"/>
          <a:stretch>
            <a:fillRect/>
          </a:stretch>
        </p:blipFill>
        <p:spPr>
          <a:xfrm>
            <a:off x="11264900" y="63500"/>
            <a:ext cx="1663700" cy="1663700"/>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p:nvPr/>
        </p:nvSpPr>
        <p:spPr>
          <a:xfrm>
            <a:off x="0" y="0"/>
            <a:ext cx="13004800" cy="1790700"/>
          </a:xfrm>
          <a:prstGeom prst="rect">
            <a:avLst/>
          </a:pr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90" name="Shape 190"/>
          <p:cNvSpPr txBox="1"/>
          <p:nvPr/>
        </p:nvSpPr>
        <p:spPr>
          <a:xfrm>
            <a:off x="1650288" y="501466"/>
            <a:ext cx="9715501" cy="825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700" b="0">
                <a:solidFill>
                  <a:srgbClr val="FFFFFF"/>
                </a:solidFill>
                <a:latin typeface="Futura Bold"/>
                <a:ea typeface="Futura Bold"/>
                <a:cs typeface="Futura Bold"/>
                <a:sym typeface="Futura Bold"/>
              </a:defRPr>
            </a:lvl1pPr>
          </a:lstStyle>
          <a:p>
            <a:pPr algn="ctr"/>
            <a:r>
              <a:rPr b="1" dirty="0"/>
              <a:t>NUTRITION PLAN GUIDELINES</a:t>
            </a:r>
          </a:p>
        </p:txBody>
      </p:sp>
      <p:sp>
        <p:nvSpPr>
          <p:cNvPr id="191" name="Shape 191"/>
          <p:cNvSpPr txBox="1"/>
          <p:nvPr/>
        </p:nvSpPr>
        <p:spPr>
          <a:xfrm>
            <a:off x="812088" y="2339717"/>
            <a:ext cx="11379201" cy="67505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b="0">
                <a:solidFill>
                  <a:srgbClr val="5E5E5E"/>
                </a:solidFill>
                <a:latin typeface="Futura Bold"/>
                <a:ea typeface="Futura Bold"/>
                <a:cs typeface="Futura Bold"/>
                <a:sym typeface="Futura Bold"/>
              </a:defRPr>
            </a:pPr>
            <a:r>
              <a:rPr sz="2000" dirty="0"/>
              <a:t>FOR STRENGTH GOALS</a:t>
            </a:r>
          </a:p>
          <a:p>
            <a:pPr algn="l">
              <a:defRPr b="0">
                <a:solidFill>
                  <a:srgbClr val="5E5E5E"/>
                </a:solidFill>
                <a:latin typeface="Futura Bold"/>
                <a:ea typeface="Futura Bold"/>
                <a:cs typeface="Futura Bold"/>
                <a:sym typeface="Futura Bold"/>
              </a:defRPr>
            </a:pPr>
            <a:endParaRPr sz="2000" dirty="0"/>
          </a:p>
          <a:p>
            <a:pPr algn="l">
              <a:defRPr b="0">
                <a:solidFill>
                  <a:srgbClr val="5E5E5E"/>
                </a:solidFill>
                <a:latin typeface="Futura"/>
                <a:ea typeface="Futura"/>
                <a:cs typeface="Futura"/>
                <a:sym typeface="Futura"/>
              </a:defRPr>
            </a:pPr>
            <a:r>
              <a:rPr sz="2000" dirty="0"/>
              <a:t>TDEE + 500 kcal = Total kcal/day</a:t>
            </a:r>
          </a:p>
          <a:p>
            <a:pPr algn="l">
              <a:defRPr b="0">
                <a:solidFill>
                  <a:srgbClr val="5E5E5E"/>
                </a:solidFill>
                <a:latin typeface="Futura"/>
                <a:ea typeface="Futura"/>
                <a:cs typeface="Futura"/>
                <a:sym typeface="Futura"/>
              </a:defRPr>
            </a:pPr>
            <a:r>
              <a:rPr sz="2000" dirty="0"/>
              <a:t>Example: 2000 TDEE - 300 = 1700 kcal/day</a:t>
            </a:r>
            <a:endParaRPr lang="en-US" sz="2000" dirty="0"/>
          </a:p>
          <a:p>
            <a:pPr algn="l">
              <a:defRPr b="0">
                <a:solidFill>
                  <a:srgbClr val="5E5E5E"/>
                </a:solidFill>
                <a:latin typeface="Futura"/>
                <a:ea typeface="Futura"/>
                <a:cs typeface="Futura"/>
                <a:sym typeface="Futura"/>
              </a:defRPr>
            </a:pPr>
            <a:endParaRPr lang="en-US" sz="2000" dirty="0"/>
          </a:p>
          <a:p>
            <a:pPr algn="l">
              <a:defRPr b="0">
                <a:solidFill>
                  <a:srgbClr val="5E5E5E"/>
                </a:solidFill>
                <a:latin typeface="Futura Bold"/>
                <a:ea typeface="Futura Bold"/>
                <a:cs typeface="Futura Bold"/>
                <a:sym typeface="Futura Bold"/>
              </a:defRPr>
            </a:pPr>
            <a:r>
              <a:rPr lang="en-US" sz="2000" dirty="0"/>
              <a:t>To purchase 12 completed one-month programs including completed nutrition plans and all workouts linked to exercise demonstrations for the below goals </a:t>
            </a:r>
            <a:r>
              <a:rPr lang="en-US" sz="2000" dirty="0">
                <a:hlinkClick r:id="rId2"/>
              </a:rPr>
              <a:t>click here</a:t>
            </a:r>
            <a:r>
              <a:rPr lang="en-US" sz="2000" dirty="0"/>
              <a:t>. We also offer </a:t>
            </a:r>
            <a:r>
              <a:rPr lang="en-US" sz="2000" dirty="0">
                <a:hlinkClick r:id="rId3"/>
              </a:rPr>
              <a:t>120 premade recipes</a:t>
            </a:r>
            <a:r>
              <a:rPr lang="en-US" sz="2000" dirty="0"/>
              <a:t> you can deliver to you clients here.</a:t>
            </a:r>
          </a:p>
          <a:p>
            <a:pPr algn="l">
              <a:defRPr b="0">
                <a:solidFill>
                  <a:srgbClr val="5E5E5E"/>
                </a:solidFill>
                <a:latin typeface="Futura Bold"/>
                <a:ea typeface="Futura Bold"/>
                <a:cs typeface="Futura Bold"/>
                <a:sym typeface="Futura Bold"/>
              </a:defRPr>
            </a:pPr>
            <a:endParaRPr lang="en-US" sz="2000" dirty="0"/>
          </a:p>
          <a:p>
            <a:pPr marL="342900" indent="-342900" algn="l">
              <a:buFont typeface="Arial" panose="020B0604020202020204" pitchFamily="34" charset="0"/>
              <a:buChar char="•"/>
              <a:defRPr b="0">
                <a:solidFill>
                  <a:srgbClr val="5E5E5E"/>
                </a:solidFill>
                <a:latin typeface="Futura Bold"/>
                <a:ea typeface="Futura Bold"/>
                <a:cs typeface="Futura Bold"/>
                <a:sym typeface="Futura Bold"/>
              </a:defRPr>
            </a:pPr>
            <a:r>
              <a:rPr lang="en-US" sz="2000" dirty="0"/>
              <a:t>Beginners Fat Loss</a:t>
            </a:r>
          </a:p>
          <a:p>
            <a:pPr marL="342900" indent="-342900" algn="l">
              <a:buFont typeface="Arial" panose="020B0604020202020204" pitchFamily="34" charset="0"/>
              <a:buChar char="•"/>
              <a:defRPr b="0">
                <a:solidFill>
                  <a:srgbClr val="5E5E5E"/>
                </a:solidFill>
                <a:latin typeface="Futura Bold"/>
                <a:ea typeface="Futura Bold"/>
                <a:cs typeface="Futura Bold"/>
                <a:sym typeface="Futura Bold"/>
              </a:defRPr>
            </a:pPr>
            <a:r>
              <a:rPr lang="en-US" sz="2000" dirty="0"/>
              <a:t>Advanced Fat Loss</a:t>
            </a:r>
          </a:p>
          <a:p>
            <a:pPr marL="342900" indent="-342900" algn="l">
              <a:buFont typeface="Arial" panose="020B0604020202020204" pitchFamily="34" charset="0"/>
              <a:buChar char="•"/>
              <a:defRPr b="0">
                <a:solidFill>
                  <a:srgbClr val="5E5E5E"/>
                </a:solidFill>
                <a:latin typeface="Futura Bold"/>
                <a:ea typeface="Futura Bold"/>
                <a:cs typeface="Futura Bold"/>
                <a:sym typeface="Futura Bold"/>
              </a:defRPr>
            </a:pPr>
            <a:r>
              <a:rPr lang="en-US" sz="2000" dirty="0"/>
              <a:t>Final Fat Loss</a:t>
            </a:r>
          </a:p>
          <a:p>
            <a:pPr marL="342900" indent="-342900" algn="l">
              <a:buFont typeface="Arial" panose="020B0604020202020204" pitchFamily="34" charset="0"/>
              <a:buChar char="•"/>
              <a:defRPr b="0">
                <a:solidFill>
                  <a:srgbClr val="5E5E5E"/>
                </a:solidFill>
                <a:latin typeface="Futura Bold"/>
                <a:ea typeface="Futura Bold"/>
                <a:cs typeface="Futura Bold"/>
                <a:sym typeface="Futura Bold"/>
              </a:defRPr>
            </a:pPr>
            <a:r>
              <a:rPr lang="en-US" sz="2000" dirty="0"/>
              <a:t>Starting Lean Muscle</a:t>
            </a:r>
          </a:p>
          <a:p>
            <a:pPr marL="342900" indent="-342900" algn="l">
              <a:buFont typeface="Arial" panose="020B0604020202020204" pitchFamily="34" charset="0"/>
              <a:buChar char="•"/>
              <a:defRPr b="0">
                <a:solidFill>
                  <a:srgbClr val="5E5E5E"/>
                </a:solidFill>
                <a:latin typeface="Futura Bold"/>
                <a:ea typeface="Futura Bold"/>
                <a:cs typeface="Futura Bold"/>
                <a:sym typeface="Futura Bold"/>
              </a:defRPr>
            </a:pPr>
            <a:r>
              <a:rPr lang="en-US" sz="2000" dirty="0"/>
              <a:t>Maximal Muscle Growth</a:t>
            </a:r>
          </a:p>
          <a:p>
            <a:pPr marL="342900" indent="-342900" algn="l">
              <a:buFont typeface="Arial" panose="020B0604020202020204" pitchFamily="34" charset="0"/>
              <a:buChar char="•"/>
              <a:defRPr b="0">
                <a:solidFill>
                  <a:srgbClr val="5E5E5E"/>
                </a:solidFill>
                <a:latin typeface="Futura Bold"/>
                <a:ea typeface="Futura Bold"/>
                <a:cs typeface="Futura Bold"/>
                <a:sym typeface="Futura Bold"/>
              </a:defRPr>
            </a:pPr>
            <a:r>
              <a:rPr lang="en-US" sz="2000" dirty="0"/>
              <a:t>Starting Strength</a:t>
            </a:r>
          </a:p>
          <a:p>
            <a:pPr marL="342900" indent="-342900" algn="l">
              <a:buFont typeface="Arial" panose="020B0604020202020204" pitchFamily="34" charset="0"/>
              <a:buChar char="•"/>
              <a:defRPr b="0">
                <a:solidFill>
                  <a:srgbClr val="5E5E5E"/>
                </a:solidFill>
                <a:latin typeface="Futura Bold"/>
                <a:ea typeface="Futura Bold"/>
                <a:cs typeface="Futura Bold"/>
                <a:sym typeface="Futura Bold"/>
              </a:defRPr>
            </a:pPr>
            <a:r>
              <a:rPr lang="en-US" sz="2000" dirty="0"/>
              <a:t>Advanced Strength</a:t>
            </a:r>
          </a:p>
          <a:p>
            <a:pPr marL="342900" indent="-342900" algn="l">
              <a:buFont typeface="Arial" panose="020B0604020202020204" pitchFamily="34" charset="0"/>
              <a:buChar char="•"/>
              <a:defRPr b="0">
                <a:solidFill>
                  <a:srgbClr val="5E5E5E"/>
                </a:solidFill>
                <a:latin typeface="Futura Bold"/>
                <a:ea typeface="Futura Bold"/>
                <a:cs typeface="Futura Bold"/>
                <a:sym typeface="Futura Bold"/>
              </a:defRPr>
            </a:pPr>
            <a:r>
              <a:rPr lang="en-US" sz="2000" dirty="0"/>
              <a:t>Baseline Power </a:t>
            </a:r>
          </a:p>
          <a:p>
            <a:pPr marL="342900" indent="-342900" algn="l">
              <a:buFont typeface="Arial" panose="020B0604020202020204" pitchFamily="34" charset="0"/>
              <a:buChar char="•"/>
              <a:defRPr b="0">
                <a:solidFill>
                  <a:srgbClr val="5E5E5E"/>
                </a:solidFill>
                <a:latin typeface="Futura Bold"/>
                <a:ea typeface="Futura Bold"/>
                <a:cs typeface="Futura Bold"/>
                <a:sym typeface="Futura Bold"/>
              </a:defRPr>
            </a:pPr>
            <a:r>
              <a:rPr lang="en-US" sz="2000" dirty="0"/>
              <a:t>Advanced Power</a:t>
            </a:r>
          </a:p>
          <a:p>
            <a:pPr marL="342900" indent="-342900" algn="l">
              <a:buFont typeface="Arial" panose="020B0604020202020204" pitchFamily="34" charset="0"/>
              <a:buChar char="•"/>
              <a:defRPr b="0">
                <a:solidFill>
                  <a:srgbClr val="5E5E5E"/>
                </a:solidFill>
                <a:latin typeface="Futura Bold"/>
                <a:ea typeface="Futura Bold"/>
                <a:cs typeface="Futura Bold"/>
                <a:sym typeface="Futura Bold"/>
              </a:defRPr>
            </a:pPr>
            <a:r>
              <a:rPr lang="en-US" sz="2000" dirty="0"/>
              <a:t>Beginners Program A</a:t>
            </a:r>
          </a:p>
          <a:p>
            <a:pPr marL="342900" indent="-342900" algn="l">
              <a:buFont typeface="Arial" panose="020B0604020202020204" pitchFamily="34" charset="0"/>
              <a:buChar char="•"/>
              <a:defRPr b="0">
                <a:solidFill>
                  <a:srgbClr val="5E5E5E"/>
                </a:solidFill>
                <a:latin typeface="Futura Bold"/>
                <a:ea typeface="Futura Bold"/>
                <a:cs typeface="Futura Bold"/>
                <a:sym typeface="Futura Bold"/>
              </a:defRPr>
            </a:pPr>
            <a:r>
              <a:rPr lang="en-US" sz="2000" dirty="0"/>
              <a:t>Beginners Program B</a:t>
            </a:r>
          </a:p>
          <a:p>
            <a:pPr algn="l">
              <a:defRPr b="0">
                <a:solidFill>
                  <a:srgbClr val="5E5E5E"/>
                </a:solidFill>
                <a:latin typeface="Futura"/>
                <a:ea typeface="Futura"/>
                <a:cs typeface="Futura"/>
                <a:sym typeface="Futura"/>
              </a:defRPr>
            </a:pPr>
            <a:endParaRPr dirty="0"/>
          </a:p>
        </p:txBody>
      </p:sp>
      <p:pic>
        <p:nvPicPr>
          <p:cNvPr id="192" name="noun_Healthy Food_1422991.png"/>
          <p:cNvPicPr>
            <a:picLocks noChangeAspect="1"/>
          </p:cNvPicPr>
          <p:nvPr/>
        </p:nvPicPr>
        <p:blipFill>
          <a:blip r:embed="rId4"/>
          <a:stretch>
            <a:fillRect/>
          </a:stretch>
        </p:blipFill>
        <p:spPr>
          <a:xfrm>
            <a:off x="0" y="38100"/>
            <a:ext cx="1752600" cy="1752600"/>
          </a:xfrm>
          <a:prstGeom prst="rect">
            <a:avLst/>
          </a:prstGeom>
          <a:ln w="12700">
            <a:miter lim="400000"/>
          </a:ln>
        </p:spPr>
      </p:pic>
      <p:pic>
        <p:nvPicPr>
          <p:cNvPr id="193" name="noun_Vegetable_2869423.png"/>
          <p:cNvPicPr>
            <a:picLocks noChangeAspect="1"/>
          </p:cNvPicPr>
          <p:nvPr/>
        </p:nvPicPr>
        <p:blipFill>
          <a:blip r:embed="rId5"/>
          <a:stretch>
            <a:fillRect/>
          </a:stretch>
        </p:blipFill>
        <p:spPr>
          <a:xfrm>
            <a:off x="11264900" y="63500"/>
            <a:ext cx="1663700" cy="166370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p:nvPr/>
        </p:nvSpPr>
        <p:spPr>
          <a:xfrm>
            <a:off x="0" y="0"/>
            <a:ext cx="13004800" cy="1790700"/>
          </a:xfrm>
          <a:prstGeom prst="rect">
            <a:avLst/>
          </a:pr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96" name="Shape 196"/>
          <p:cNvSpPr txBox="1"/>
          <p:nvPr/>
        </p:nvSpPr>
        <p:spPr>
          <a:xfrm>
            <a:off x="1650288" y="501466"/>
            <a:ext cx="9715501" cy="825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solidFill>
                  <a:srgbClr val="FFFFFF"/>
                </a:solidFill>
                <a:latin typeface="Futura Bold"/>
                <a:ea typeface="Futura Bold"/>
                <a:cs typeface="Futura Bold"/>
                <a:sym typeface="Futura Bold"/>
              </a:defRPr>
            </a:lvl1pPr>
          </a:lstStyle>
          <a:p>
            <a:r>
              <a:rPr b="1" dirty="0"/>
              <a:t>SUPPLEMENTS</a:t>
            </a:r>
          </a:p>
        </p:txBody>
      </p:sp>
      <p:sp>
        <p:nvSpPr>
          <p:cNvPr id="197" name="Shape 197"/>
          <p:cNvSpPr txBox="1"/>
          <p:nvPr/>
        </p:nvSpPr>
        <p:spPr>
          <a:xfrm>
            <a:off x="812088" y="2226964"/>
            <a:ext cx="11379201" cy="70014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b="0">
                <a:solidFill>
                  <a:srgbClr val="5E5E5E"/>
                </a:solidFill>
                <a:latin typeface="Futura Bold"/>
                <a:ea typeface="Futura Bold"/>
                <a:cs typeface="Futura Bold"/>
                <a:sym typeface="Futura Bold"/>
              </a:defRPr>
            </a:pPr>
            <a:r>
              <a:t>WHEY PROTEIN SHAKE</a:t>
            </a:r>
          </a:p>
          <a:p>
            <a:pPr algn="l">
              <a:defRPr b="0">
                <a:solidFill>
                  <a:srgbClr val="5E5E5E"/>
                </a:solidFill>
                <a:latin typeface="Futura Bold"/>
                <a:ea typeface="Futura Bold"/>
                <a:cs typeface="Futura Bold"/>
                <a:sym typeface="Futura Bold"/>
              </a:defRPr>
            </a:pPr>
            <a:endParaRPr/>
          </a:p>
          <a:p>
            <a:pPr algn="l">
              <a:defRPr b="0" i="1">
                <a:solidFill>
                  <a:srgbClr val="5E5E5E"/>
                </a:solidFill>
                <a:latin typeface="Futura"/>
                <a:ea typeface="Futura"/>
                <a:cs typeface="Futura"/>
                <a:sym typeface="Futura"/>
              </a:defRPr>
            </a:pPr>
            <a:r>
              <a:t>Whey can help you increase the amount of protein you get in your diet. If you need a quick snack after a workout this can be a good option. Limit to only on the days you workout and always choose food protein sources over whey when available. </a:t>
            </a:r>
          </a:p>
          <a:p>
            <a:pPr algn="l">
              <a:defRPr b="0">
                <a:solidFill>
                  <a:srgbClr val="5E5E5E"/>
                </a:solidFill>
                <a:latin typeface="Futura"/>
                <a:ea typeface="Futura"/>
                <a:cs typeface="Futura"/>
                <a:sym typeface="Futura"/>
              </a:defRPr>
            </a:pPr>
            <a:endParaRPr/>
          </a:p>
          <a:p>
            <a:pPr algn="l">
              <a:defRPr b="0">
                <a:solidFill>
                  <a:srgbClr val="5E5E5E"/>
                </a:solidFill>
                <a:latin typeface="Futura Bold"/>
                <a:ea typeface="Futura Bold"/>
                <a:cs typeface="Futura Bold"/>
                <a:sym typeface="Futura Bold"/>
              </a:defRPr>
            </a:pPr>
            <a:r>
              <a:t>ESSENTIAL FATTY ACIDS</a:t>
            </a:r>
          </a:p>
          <a:p>
            <a:pPr algn="l">
              <a:defRPr b="0">
                <a:solidFill>
                  <a:srgbClr val="5E5E5E"/>
                </a:solidFill>
                <a:latin typeface="Futura Bold"/>
                <a:ea typeface="Futura Bold"/>
                <a:cs typeface="Futura Bold"/>
                <a:sym typeface="Futura Bold"/>
              </a:defRPr>
            </a:pPr>
            <a:endParaRPr/>
          </a:p>
          <a:p>
            <a:pPr algn="l">
              <a:defRPr b="0" i="1">
                <a:solidFill>
                  <a:srgbClr val="5E5E5E"/>
                </a:solidFill>
                <a:latin typeface="Futura"/>
                <a:ea typeface="Futura"/>
                <a:cs typeface="Futura"/>
                <a:sym typeface="Futura"/>
              </a:defRPr>
            </a:pPr>
            <a:r>
              <a:t>An Omega 3 Fish Oil supplement can be a great way to ensure your intake of one of the most important essential fatty acids. Omega 3 has been proven to enhance heart health, improve brain function and increase fat loss. </a:t>
            </a:r>
          </a:p>
          <a:p>
            <a:pPr algn="l">
              <a:defRPr b="0">
                <a:solidFill>
                  <a:srgbClr val="5E5E5E"/>
                </a:solidFill>
                <a:latin typeface="Futura"/>
                <a:ea typeface="Futura"/>
                <a:cs typeface="Futura"/>
                <a:sym typeface="Futura"/>
              </a:defRPr>
            </a:pPr>
            <a:endParaRPr/>
          </a:p>
          <a:p>
            <a:pPr algn="l">
              <a:defRPr b="0">
                <a:solidFill>
                  <a:srgbClr val="5E5E5E"/>
                </a:solidFill>
                <a:latin typeface="Futura"/>
                <a:ea typeface="Futura"/>
                <a:cs typeface="Futura"/>
                <a:sym typeface="Futura"/>
              </a:defRPr>
            </a:pPr>
            <a:r>
              <a:rPr>
                <a:latin typeface="Futura Bold"/>
                <a:ea typeface="Futura Bold"/>
                <a:cs typeface="Futura Bold"/>
                <a:sym typeface="Futura Bold"/>
              </a:rPr>
              <a:t>MULTIVITAMIN</a:t>
            </a:r>
          </a:p>
          <a:p>
            <a:pPr algn="l">
              <a:defRPr b="0">
                <a:solidFill>
                  <a:srgbClr val="5E5E5E"/>
                </a:solidFill>
                <a:latin typeface="Futura"/>
                <a:ea typeface="Futura"/>
                <a:cs typeface="Futura"/>
                <a:sym typeface="Futura"/>
              </a:defRPr>
            </a:pPr>
            <a:endParaRPr>
              <a:latin typeface="Futura Bold"/>
              <a:ea typeface="Futura Bold"/>
              <a:cs typeface="Futura Bold"/>
              <a:sym typeface="Futura Bold"/>
            </a:endParaRPr>
          </a:p>
          <a:p>
            <a:pPr algn="l">
              <a:defRPr b="0" i="1">
                <a:solidFill>
                  <a:srgbClr val="5E5E5E"/>
                </a:solidFill>
                <a:latin typeface="Futura"/>
                <a:ea typeface="Futura"/>
                <a:cs typeface="Futura"/>
                <a:sym typeface="Futura"/>
              </a:defRPr>
            </a:pPr>
            <a:r>
              <a:t>Ensuring you have adequate consumption of all vitamins and minerals can be done through a basic multivitamin. </a:t>
            </a:r>
          </a:p>
        </p:txBody>
      </p:sp>
      <p:pic>
        <p:nvPicPr>
          <p:cNvPr id="198" name="noun_protein shake_596410.png"/>
          <p:cNvPicPr>
            <a:picLocks noChangeAspect="1"/>
          </p:cNvPicPr>
          <p:nvPr/>
        </p:nvPicPr>
        <p:blipFill>
          <a:blip r:embed="rId2"/>
          <a:stretch>
            <a:fillRect/>
          </a:stretch>
        </p:blipFill>
        <p:spPr>
          <a:xfrm>
            <a:off x="8826500" y="-114300"/>
            <a:ext cx="2032000" cy="2032000"/>
          </a:xfrm>
          <a:prstGeom prst="rect">
            <a:avLst/>
          </a:prstGeom>
          <a:ln w="12700">
            <a:miter lim="400000"/>
          </a:ln>
        </p:spPr>
      </p:pic>
      <p:pic>
        <p:nvPicPr>
          <p:cNvPr id="199" name="noun_Supplements_1719743.png"/>
          <p:cNvPicPr>
            <a:picLocks noChangeAspect="1"/>
          </p:cNvPicPr>
          <p:nvPr/>
        </p:nvPicPr>
        <p:blipFill>
          <a:blip r:embed="rId3"/>
          <a:stretch>
            <a:fillRect/>
          </a:stretch>
        </p:blipFill>
        <p:spPr>
          <a:xfrm>
            <a:off x="1854200" y="-241300"/>
            <a:ext cx="2184400" cy="218440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p:nvPr/>
        </p:nvSpPr>
        <p:spPr>
          <a:xfrm>
            <a:off x="0" y="0"/>
            <a:ext cx="13004800" cy="9753600"/>
          </a:xfrm>
          <a:prstGeom prst="rect">
            <a:avLst/>
          </a:pr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02" name="Shape 202"/>
          <p:cNvSpPr txBox="1"/>
          <p:nvPr/>
        </p:nvSpPr>
        <p:spPr>
          <a:xfrm>
            <a:off x="2882188" y="2319139"/>
            <a:ext cx="725170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a:solidFill>
                  <a:srgbClr val="FFFFFF"/>
                </a:solidFill>
                <a:latin typeface="Futura Bold"/>
                <a:ea typeface="Futura Bold"/>
                <a:cs typeface="Futura Bold"/>
                <a:sym typeface="Futura Bold"/>
              </a:defRPr>
            </a:lvl1pPr>
          </a:lstStyle>
          <a:p>
            <a:pPr algn="ctr"/>
            <a:r>
              <a:rPr b="1" dirty="0"/>
              <a:t>WORKOUT PLAN</a:t>
            </a:r>
          </a:p>
        </p:txBody>
      </p:sp>
      <p:pic>
        <p:nvPicPr>
          <p:cNvPr id="203" name="noun_Exercise_1471865.png"/>
          <p:cNvPicPr>
            <a:picLocks noChangeAspect="1"/>
          </p:cNvPicPr>
          <p:nvPr/>
        </p:nvPicPr>
        <p:blipFill>
          <a:blip r:embed="rId2"/>
          <a:stretch>
            <a:fillRect/>
          </a:stretch>
        </p:blipFill>
        <p:spPr>
          <a:xfrm>
            <a:off x="3860800" y="3581400"/>
            <a:ext cx="4889500" cy="4889500"/>
          </a:xfrm>
          <a:prstGeom prst="rect">
            <a:avLst/>
          </a:prstGeom>
          <a:ln w="12700">
            <a:miter lim="400000"/>
          </a:ln>
        </p:spPr>
      </p:pic>
      <p:pic>
        <p:nvPicPr>
          <p:cNvPr id="204" name="noun_Runner_269263.png"/>
          <p:cNvPicPr>
            <a:picLocks noChangeAspect="1"/>
          </p:cNvPicPr>
          <p:nvPr/>
        </p:nvPicPr>
        <p:blipFill>
          <a:blip r:embed="rId3"/>
          <a:stretch>
            <a:fillRect/>
          </a:stretch>
        </p:blipFill>
        <p:spPr>
          <a:xfrm>
            <a:off x="-190500" y="3492500"/>
            <a:ext cx="5092700" cy="5092700"/>
          </a:xfrm>
          <a:prstGeom prst="rect">
            <a:avLst/>
          </a:prstGeom>
          <a:ln w="12700">
            <a:miter lim="400000"/>
          </a:ln>
        </p:spPr>
      </p:pic>
      <p:pic>
        <p:nvPicPr>
          <p:cNvPr id="205" name="noun_Jump Rope_1479.png"/>
          <p:cNvPicPr>
            <a:picLocks noChangeAspect="1"/>
          </p:cNvPicPr>
          <p:nvPr/>
        </p:nvPicPr>
        <p:blipFill>
          <a:blip r:embed="rId4"/>
          <a:stretch>
            <a:fillRect/>
          </a:stretch>
        </p:blipFill>
        <p:spPr>
          <a:xfrm>
            <a:off x="7658100" y="3644900"/>
            <a:ext cx="4940300" cy="4940300"/>
          </a:xfrm>
          <a:prstGeom prst="rect">
            <a:avLst/>
          </a:prstGeom>
          <a:ln w="12700">
            <a:miter lim="400000"/>
          </a:ln>
        </p:spPr>
      </p:pic>
      <p:pic>
        <p:nvPicPr>
          <p:cNvPr id="7" name="FM-logo-1-white.png">
            <a:extLst>
              <a:ext uri="{FF2B5EF4-FFF2-40B4-BE49-F238E27FC236}">
                <a16:creationId xmlns:a16="http://schemas.microsoft.com/office/drawing/2014/main" id="{894A3430-EBF8-4334-858C-2E0755B8CA51}"/>
              </a:ext>
            </a:extLst>
          </p:cNvPr>
          <p:cNvPicPr>
            <a:picLocks noChangeAspect="1"/>
          </p:cNvPicPr>
          <p:nvPr/>
        </p:nvPicPr>
        <p:blipFill>
          <a:blip r:embed="rId5"/>
          <a:stretch>
            <a:fillRect/>
          </a:stretch>
        </p:blipFill>
        <p:spPr>
          <a:xfrm>
            <a:off x="8940800" y="8385628"/>
            <a:ext cx="4064000" cy="1478644"/>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p:nvPr/>
        </p:nvSpPr>
        <p:spPr>
          <a:xfrm>
            <a:off x="0" y="0"/>
            <a:ext cx="13004800" cy="9753600"/>
          </a:xfrm>
          <a:prstGeom prst="rect">
            <a:avLst/>
          </a:pr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graphicFrame>
        <p:nvGraphicFramePr>
          <p:cNvPr id="208" name="Table 208"/>
          <p:cNvGraphicFramePr/>
          <p:nvPr>
            <p:extLst>
              <p:ext uri="{D42A27DB-BD31-4B8C-83A1-F6EECF244321}">
                <p14:modId xmlns:p14="http://schemas.microsoft.com/office/powerpoint/2010/main" val="3200445219"/>
              </p:ext>
            </p:extLst>
          </p:nvPr>
        </p:nvGraphicFramePr>
        <p:xfrm>
          <a:off x="1028700" y="1676400"/>
          <a:ext cx="10954806" cy="7619999"/>
        </p:xfrm>
        <a:graphic>
          <a:graphicData uri="http://schemas.openxmlformats.org/drawingml/2006/table">
            <a:tbl>
              <a:tblPr bandRow="1">
                <a:tableStyleId>{4C3C2611-4C71-4FC5-86AE-919BDF0F9419}</a:tableStyleId>
              </a:tblPr>
              <a:tblGrid>
                <a:gridCol w="1268941">
                  <a:extLst>
                    <a:ext uri="{9D8B030D-6E8A-4147-A177-3AD203B41FA5}">
                      <a16:colId xmlns:a16="http://schemas.microsoft.com/office/drawing/2014/main" val="20000"/>
                    </a:ext>
                  </a:extLst>
                </a:gridCol>
                <a:gridCol w="1404408">
                  <a:extLst>
                    <a:ext uri="{9D8B030D-6E8A-4147-A177-3AD203B41FA5}">
                      <a16:colId xmlns:a16="http://schemas.microsoft.com/office/drawing/2014/main" val="20001"/>
                    </a:ext>
                  </a:extLst>
                </a:gridCol>
                <a:gridCol w="1353608">
                  <a:extLst>
                    <a:ext uri="{9D8B030D-6E8A-4147-A177-3AD203B41FA5}">
                      <a16:colId xmlns:a16="http://schemas.microsoft.com/office/drawing/2014/main" val="20002"/>
                    </a:ext>
                  </a:extLst>
                </a:gridCol>
                <a:gridCol w="1455208">
                  <a:extLst>
                    <a:ext uri="{9D8B030D-6E8A-4147-A177-3AD203B41FA5}">
                      <a16:colId xmlns:a16="http://schemas.microsoft.com/office/drawing/2014/main" val="20003"/>
                    </a:ext>
                  </a:extLst>
                </a:gridCol>
                <a:gridCol w="1387475">
                  <a:extLst>
                    <a:ext uri="{9D8B030D-6E8A-4147-A177-3AD203B41FA5}">
                      <a16:colId xmlns:a16="http://schemas.microsoft.com/office/drawing/2014/main" val="20004"/>
                    </a:ext>
                  </a:extLst>
                </a:gridCol>
                <a:gridCol w="1387475">
                  <a:extLst>
                    <a:ext uri="{9D8B030D-6E8A-4147-A177-3AD203B41FA5}">
                      <a16:colId xmlns:a16="http://schemas.microsoft.com/office/drawing/2014/main" val="20005"/>
                    </a:ext>
                  </a:extLst>
                </a:gridCol>
                <a:gridCol w="1310216">
                  <a:extLst>
                    <a:ext uri="{9D8B030D-6E8A-4147-A177-3AD203B41FA5}">
                      <a16:colId xmlns:a16="http://schemas.microsoft.com/office/drawing/2014/main" val="20006"/>
                    </a:ext>
                  </a:extLst>
                </a:gridCol>
                <a:gridCol w="1387475">
                  <a:extLst>
                    <a:ext uri="{9D8B030D-6E8A-4147-A177-3AD203B41FA5}">
                      <a16:colId xmlns:a16="http://schemas.microsoft.com/office/drawing/2014/main" val="20007"/>
                    </a:ext>
                  </a:extLst>
                </a:gridCol>
              </a:tblGrid>
              <a:tr h="818391">
                <a:tc>
                  <a:txBody>
                    <a:bodyPr/>
                    <a:lstStyle/>
                    <a:p>
                      <a:pPr defTabSz="914400">
                        <a:defRPr sz="1800">
                          <a:latin typeface="Futura"/>
                          <a:ea typeface="Futura"/>
                          <a:cs typeface="Futura"/>
                          <a:sym typeface="Futura"/>
                        </a:defRPr>
                      </a:pPr>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r>
                        <a:rPr>
                          <a:latin typeface="Futura"/>
                          <a:ea typeface="Futura"/>
                          <a:cs typeface="Futura"/>
                          <a:sym typeface="Futura"/>
                        </a:rPr>
                        <a:t>Monday</a:t>
                      </a: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r>
                        <a:rPr>
                          <a:latin typeface="Futura"/>
                          <a:ea typeface="Futura"/>
                          <a:cs typeface="Futura"/>
                          <a:sym typeface="Futura"/>
                        </a:rPr>
                        <a:t>Tuesday</a:t>
                      </a: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r>
                        <a:rPr>
                          <a:latin typeface="Futura"/>
                          <a:ea typeface="Futura"/>
                          <a:cs typeface="Futura"/>
                          <a:sym typeface="Futura"/>
                        </a:rPr>
                        <a:t>Wednesday</a:t>
                      </a: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r>
                        <a:rPr>
                          <a:latin typeface="Futura"/>
                          <a:ea typeface="Futura"/>
                          <a:cs typeface="Futura"/>
                          <a:sym typeface="Futura"/>
                        </a:rPr>
                        <a:t>Thursday</a:t>
                      </a: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r>
                        <a:rPr>
                          <a:latin typeface="Futura"/>
                          <a:ea typeface="Futura"/>
                          <a:cs typeface="Futura"/>
                          <a:sym typeface="Futura"/>
                        </a:rPr>
                        <a:t>Friday </a:t>
                      </a: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r>
                        <a:rPr>
                          <a:latin typeface="Futura"/>
                          <a:ea typeface="Futura"/>
                          <a:cs typeface="Futura"/>
                          <a:sym typeface="Futura"/>
                        </a:rPr>
                        <a:t>Saturday</a:t>
                      </a: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r>
                        <a:rPr>
                          <a:latin typeface="Futura"/>
                          <a:ea typeface="Futura"/>
                          <a:cs typeface="Futura"/>
                          <a:sym typeface="Futura"/>
                        </a:rPr>
                        <a:t>Sunday</a:t>
                      </a: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extLst>
                  <a:ext uri="{0D108BD9-81ED-4DB2-BD59-A6C34878D82A}">
                    <a16:rowId xmlns:a16="http://schemas.microsoft.com/office/drawing/2014/main" val="10000"/>
                  </a:ext>
                </a:extLst>
              </a:tr>
              <a:tr h="1688019">
                <a:tc>
                  <a:txBody>
                    <a:bodyPr/>
                    <a:lstStyle/>
                    <a:p>
                      <a:pPr defTabSz="914400">
                        <a:defRPr sz="1800"/>
                      </a:pPr>
                      <a:r>
                        <a:rPr>
                          <a:latin typeface="Futura"/>
                          <a:ea typeface="Futura"/>
                          <a:cs typeface="Futura"/>
                          <a:sym typeface="Futura"/>
                        </a:rPr>
                        <a:t>Week 1</a:t>
                      </a: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dirty="0">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dirty="0">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dirty="0">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extLst>
                  <a:ext uri="{0D108BD9-81ED-4DB2-BD59-A6C34878D82A}">
                    <a16:rowId xmlns:a16="http://schemas.microsoft.com/office/drawing/2014/main" val="10001"/>
                  </a:ext>
                </a:extLst>
              </a:tr>
              <a:tr h="1712785">
                <a:tc>
                  <a:txBody>
                    <a:bodyPr/>
                    <a:lstStyle/>
                    <a:p>
                      <a:pPr defTabSz="914400">
                        <a:defRPr sz="1800"/>
                      </a:pPr>
                      <a:r>
                        <a:rPr>
                          <a:latin typeface="Futura"/>
                          <a:ea typeface="Futura"/>
                          <a:cs typeface="Futura"/>
                          <a:sym typeface="Futura"/>
                        </a:rPr>
                        <a:t>Week 2</a:t>
                      </a: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dirty="0">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dirty="0">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dirty="0">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extLst>
                  <a:ext uri="{0D108BD9-81ED-4DB2-BD59-A6C34878D82A}">
                    <a16:rowId xmlns:a16="http://schemas.microsoft.com/office/drawing/2014/main" val="10002"/>
                  </a:ext>
                </a:extLst>
              </a:tr>
              <a:tr h="1712785">
                <a:tc>
                  <a:txBody>
                    <a:bodyPr/>
                    <a:lstStyle/>
                    <a:p>
                      <a:pPr defTabSz="914400">
                        <a:defRPr sz="1800"/>
                      </a:pPr>
                      <a:r>
                        <a:rPr>
                          <a:latin typeface="Futura"/>
                          <a:ea typeface="Futura"/>
                          <a:cs typeface="Futura"/>
                          <a:sym typeface="Futura"/>
                        </a:rPr>
                        <a:t>Week 3</a:t>
                      </a: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dirty="0">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dirty="0">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dirty="0">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extLst>
                  <a:ext uri="{0D108BD9-81ED-4DB2-BD59-A6C34878D82A}">
                    <a16:rowId xmlns:a16="http://schemas.microsoft.com/office/drawing/2014/main" val="10003"/>
                  </a:ext>
                </a:extLst>
              </a:tr>
              <a:tr h="1688019">
                <a:tc>
                  <a:txBody>
                    <a:bodyPr/>
                    <a:lstStyle/>
                    <a:p>
                      <a:pPr defTabSz="914400">
                        <a:defRPr sz="1800"/>
                      </a:pPr>
                      <a:r>
                        <a:rPr>
                          <a:latin typeface="Futura"/>
                          <a:ea typeface="Futura"/>
                          <a:cs typeface="Futura"/>
                          <a:sym typeface="Futura"/>
                        </a:rPr>
                        <a:t>Week 4</a:t>
                      </a: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dirty="0">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extLst>
                  <a:ext uri="{0D108BD9-81ED-4DB2-BD59-A6C34878D82A}">
                    <a16:rowId xmlns:a16="http://schemas.microsoft.com/office/drawing/2014/main" val="10004"/>
                  </a:ext>
                </a:extLst>
              </a:tr>
            </a:tbl>
          </a:graphicData>
        </a:graphic>
      </p:graphicFrame>
      <p:sp>
        <p:nvSpPr>
          <p:cNvPr id="209" name="Shape 209"/>
          <p:cNvSpPr txBox="1"/>
          <p:nvPr/>
        </p:nvSpPr>
        <p:spPr>
          <a:xfrm>
            <a:off x="2882188" y="430272"/>
            <a:ext cx="7251701"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800" b="0">
                <a:solidFill>
                  <a:srgbClr val="FFFFFF"/>
                </a:solidFill>
                <a:latin typeface="Futura Bold"/>
                <a:ea typeface="Futura Bold"/>
                <a:cs typeface="Futura Bold"/>
                <a:sym typeface="Futura Bold"/>
              </a:defRPr>
            </a:lvl1pPr>
          </a:lstStyle>
          <a:p>
            <a:pPr algn="ctr"/>
            <a:r>
              <a:rPr b="1" dirty="0"/>
              <a:t>WORKOUT SCHEDULE</a:t>
            </a:r>
          </a:p>
        </p:txBody>
      </p:sp>
      <p:pic>
        <p:nvPicPr>
          <p:cNvPr id="210" name="noun_Runner_269263.png"/>
          <p:cNvPicPr>
            <a:picLocks noChangeAspect="1"/>
          </p:cNvPicPr>
          <p:nvPr/>
        </p:nvPicPr>
        <p:blipFill>
          <a:blip r:embed="rId2"/>
          <a:srcRect/>
          <a:stretch>
            <a:fillRect/>
          </a:stretch>
        </p:blipFill>
        <p:spPr>
          <a:xfrm>
            <a:off x="9893300" y="-203200"/>
            <a:ext cx="2095500" cy="2095500"/>
          </a:xfrm>
          <a:prstGeom prst="rect">
            <a:avLst/>
          </a:prstGeom>
          <a:ln w="12700">
            <a:miter lim="400000"/>
          </a:ln>
        </p:spPr>
      </p:pic>
      <p:pic>
        <p:nvPicPr>
          <p:cNvPr id="211" name="noun_Jump Rope_1479.png"/>
          <p:cNvPicPr>
            <a:picLocks noChangeAspect="1"/>
          </p:cNvPicPr>
          <p:nvPr/>
        </p:nvPicPr>
        <p:blipFill>
          <a:blip r:embed="rId3"/>
          <a:stretch>
            <a:fillRect/>
          </a:stretch>
        </p:blipFill>
        <p:spPr>
          <a:xfrm>
            <a:off x="1155700" y="38100"/>
            <a:ext cx="1638300" cy="1638300"/>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p:nvPr/>
        </p:nvSpPr>
        <p:spPr>
          <a:xfrm>
            <a:off x="0" y="0"/>
            <a:ext cx="13004800" cy="1790700"/>
          </a:xfrm>
          <a:prstGeom prst="rect">
            <a:avLst/>
          </a:pr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14" name="Shape 214"/>
          <p:cNvSpPr txBox="1"/>
          <p:nvPr/>
        </p:nvSpPr>
        <p:spPr>
          <a:xfrm>
            <a:off x="1650288" y="501466"/>
            <a:ext cx="9715501" cy="825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solidFill>
                  <a:srgbClr val="FFFFFF"/>
                </a:solidFill>
                <a:latin typeface="Futura Bold"/>
                <a:ea typeface="Futura Bold"/>
                <a:cs typeface="Futura Bold"/>
                <a:sym typeface="Futura Bold"/>
              </a:defRPr>
            </a:lvl1pPr>
          </a:lstStyle>
          <a:p>
            <a:r>
              <a:rPr b="1" dirty="0"/>
              <a:t>WORKOUT PROGRAM </a:t>
            </a:r>
          </a:p>
        </p:txBody>
      </p:sp>
      <p:sp>
        <p:nvSpPr>
          <p:cNvPr id="215" name="Shape 215"/>
          <p:cNvSpPr txBox="1"/>
          <p:nvPr/>
        </p:nvSpPr>
        <p:spPr>
          <a:xfrm>
            <a:off x="812800" y="2215966"/>
            <a:ext cx="11379201" cy="6011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b="0">
                <a:solidFill>
                  <a:srgbClr val="5E5E5E"/>
                </a:solidFill>
                <a:latin typeface="Futura Bold"/>
                <a:ea typeface="Futura Bold"/>
                <a:cs typeface="Futura Bold"/>
                <a:sym typeface="Futura Bold"/>
              </a:defRPr>
            </a:pPr>
            <a:r>
              <a:rPr dirty="0"/>
              <a:t>WARM UP</a:t>
            </a:r>
            <a:endParaRPr lang="en-US" dirty="0"/>
          </a:p>
          <a:p>
            <a:pPr algn="l">
              <a:defRPr b="0">
                <a:solidFill>
                  <a:srgbClr val="5E5E5E"/>
                </a:solidFill>
                <a:latin typeface="Futura Bold"/>
                <a:ea typeface="Futura Bold"/>
                <a:cs typeface="Futura Bold"/>
                <a:sym typeface="Futura Bold"/>
              </a:defRPr>
            </a:pPr>
            <a:endParaRPr lang="en-US" dirty="0"/>
          </a:p>
          <a:p>
            <a:pPr algn="l">
              <a:defRPr b="0">
                <a:solidFill>
                  <a:srgbClr val="5E5E5E"/>
                </a:solidFill>
                <a:latin typeface="Futura Bold"/>
                <a:ea typeface="Futura Bold"/>
                <a:cs typeface="Futura Bold"/>
                <a:sym typeface="Futura Bold"/>
              </a:defRPr>
            </a:pPr>
            <a:r>
              <a:rPr lang="en-US" dirty="0"/>
              <a:t>To purchase 12 completed one-month programs including all workouts linked to exercise demonstrations for the below goals </a:t>
            </a:r>
            <a:r>
              <a:rPr lang="en-US" dirty="0">
                <a:hlinkClick r:id="rId2"/>
              </a:rPr>
              <a:t>click here</a:t>
            </a:r>
            <a:r>
              <a:rPr lang="en-US" dirty="0"/>
              <a:t>.</a:t>
            </a:r>
          </a:p>
          <a:p>
            <a:pPr algn="l">
              <a:defRPr b="0">
                <a:solidFill>
                  <a:srgbClr val="5E5E5E"/>
                </a:solidFill>
                <a:latin typeface="Futura Bold"/>
                <a:ea typeface="Futura Bold"/>
                <a:cs typeface="Futura Bold"/>
                <a:sym typeface="Futura Bold"/>
              </a:defRPr>
            </a:pPr>
            <a:endParaRPr lang="en-US" dirty="0"/>
          </a:p>
          <a:p>
            <a:pPr marL="342900" indent="-342900" algn="l">
              <a:buFont typeface="Arial" panose="020B0604020202020204" pitchFamily="34" charset="0"/>
              <a:buChar char="•"/>
              <a:defRPr b="0">
                <a:solidFill>
                  <a:srgbClr val="5E5E5E"/>
                </a:solidFill>
                <a:latin typeface="Futura Bold"/>
                <a:ea typeface="Futura Bold"/>
                <a:cs typeface="Futura Bold"/>
                <a:sym typeface="Futura Bold"/>
              </a:defRPr>
            </a:pPr>
            <a:r>
              <a:rPr lang="en-US" dirty="0"/>
              <a:t>Beginners Fat Loss</a:t>
            </a:r>
          </a:p>
          <a:p>
            <a:pPr marL="342900" indent="-342900" algn="l">
              <a:buFont typeface="Arial" panose="020B0604020202020204" pitchFamily="34" charset="0"/>
              <a:buChar char="•"/>
              <a:defRPr b="0">
                <a:solidFill>
                  <a:srgbClr val="5E5E5E"/>
                </a:solidFill>
                <a:latin typeface="Futura Bold"/>
                <a:ea typeface="Futura Bold"/>
                <a:cs typeface="Futura Bold"/>
                <a:sym typeface="Futura Bold"/>
              </a:defRPr>
            </a:pPr>
            <a:r>
              <a:rPr lang="en-US" dirty="0"/>
              <a:t>Advanced Fat Loss</a:t>
            </a:r>
          </a:p>
          <a:p>
            <a:pPr marL="342900" indent="-342900" algn="l">
              <a:buFont typeface="Arial" panose="020B0604020202020204" pitchFamily="34" charset="0"/>
              <a:buChar char="•"/>
              <a:defRPr b="0">
                <a:solidFill>
                  <a:srgbClr val="5E5E5E"/>
                </a:solidFill>
                <a:latin typeface="Futura Bold"/>
                <a:ea typeface="Futura Bold"/>
                <a:cs typeface="Futura Bold"/>
                <a:sym typeface="Futura Bold"/>
              </a:defRPr>
            </a:pPr>
            <a:r>
              <a:rPr lang="en-US" dirty="0"/>
              <a:t>Final Fat Loss</a:t>
            </a:r>
          </a:p>
          <a:p>
            <a:pPr marL="342900" indent="-342900" algn="l">
              <a:buFont typeface="Arial" panose="020B0604020202020204" pitchFamily="34" charset="0"/>
              <a:buChar char="•"/>
              <a:defRPr b="0">
                <a:solidFill>
                  <a:srgbClr val="5E5E5E"/>
                </a:solidFill>
                <a:latin typeface="Futura Bold"/>
                <a:ea typeface="Futura Bold"/>
                <a:cs typeface="Futura Bold"/>
                <a:sym typeface="Futura Bold"/>
              </a:defRPr>
            </a:pPr>
            <a:r>
              <a:rPr lang="en-US" dirty="0"/>
              <a:t>Starting Lean Muscle</a:t>
            </a:r>
          </a:p>
          <a:p>
            <a:pPr marL="342900" indent="-342900" algn="l">
              <a:buFont typeface="Arial" panose="020B0604020202020204" pitchFamily="34" charset="0"/>
              <a:buChar char="•"/>
              <a:defRPr b="0">
                <a:solidFill>
                  <a:srgbClr val="5E5E5E"/>
                </a:solidFill>
                <a:latin typeface="Futura Bold"/>
                <a:ea typeface="Futura Bold"/>
                <a:cs typeface="Futura Bold"/>
                <a:sym typeface="Futura Bold"/>
              </a:defRPr>
            </a:pPr>
            <a:r>
              <a:rPr lang="en-US" dirty="0"/>
              <a:t>Maximal Muscle Growth</a:t>
            </a:r>
          </a:p>
          <a:p>
            <a:pPr marL="342900" indent="-342900" algn="l">
              <a:buFont typeface="Arial" panose="020B0604020202020204" pitchFamily="34" charset="0"/>
              <a:buChar char="•"/>
              <a:defRPr b="0">
                <a:solidFill>
                  <a:srgbClr val="5E5E5E"/>
                </a:solidFill>
                <a:latin typeface="Futura Bold"/>
                <a:ea typeface="Futura Bold"/>
                <a:cs typeface="Futura Bold"/>
                <a:sym typeface="Futura Bold"/>
              </a:defRPr>
            </a:pPr>
            <a:r>
              <a:rPr lang="en-US" dirty="0"/>
              <a:t>Starting Strength</a:t>
            </a:r>
          </a:p>
          <a:p>
            <a:pPr marL="342900" indent="-342900" algn="l">
              <a:buFont typeface="Arial" panose="020B0604020202020204" pitchFamily="34" charset="0"/>
              <a:buChar char="•"/>
              <a:defRPr b="0">
                <a:solidFill>
                  <a:srgbClr val="5E5E5E"/>
                </a:solidFill>
                <a:latin typeface="Futura Bold"/>
                <a:ea typeface="Futura Bold"/>
                <a:cs typeface="Futura Bold"/>
                <a:sym typeface="Futura Bold"/>
              </a:defRPr>
            </a:pPr>
            <a:r>
              <a:rPr lang="en-US" dirty="0"/>
              <a:t>Advanced Strength</a:t>
            </a:r>
          </a:p>
          <a:p>
            <a:pPr marL="342900" indent="-342900" algn="l">
              <a:buFont typeface="Arial" panose="020B0604020202020204" pitchFamily="34" charset="0"/>
              <a:buChar char="•"/>
              <a:defRPr b="0">
                <a:solidFill>
                  <a:srgbClr val="5E5E5E"/>
                </a:solidFill>
                <a:latin typeface="Futura Bold"/>
                <a:ea typeface="Futura Bold"/>
                <a:cs typeface="Futura Bold"/>
                <a:sym typeface="Futura Bold"/>
              </a:defRPr>
            </a:pPr>
            <a:r>
              <a:rPr lang="en-US" dirty="0"/>
              <a:t>Baseline Power </a:t>
            </a:r>
          </a:p>
          <a:p>
            <a:pPr marL="342900" indent="-342900" algn="l">
              <a:buFont typeface="Arial" panose="020B0604020202020204" pitchFamily="34" charset="0"/>
              <a:buChar char="•"/>
              <a:defRPr b="0">
                <a:solidFill>
                  <a:srgbClr val="5E5E5E"/>
                </a:solidFill>
                <a:latin typeface="Futura Bold"/>
                <a:ea typeface="Futura Bold"/>
                <a:cs typeface="Futura Bold"/>
                <a:sym typeface="Futura Bold"/>
              </a:defRPr>
            </a:pPr>
            <a:r>
              <a:rPr lang="en-US" dirty="0"/>
              <a:t>Advanced Power</a:t>
            </a:r>
          </a:p>
          <a:p>
            <a:pPr marL="342900" indent="-342900" algn="l">
              <a:buFont typeface="Arial" panose="020B0604020202020204" pitchFamily="34" charset="0"/>
              <a:buChar char="•"/>
              <a:defRPr b="0">
                <a:solidFill>
                  <a:srgbClr val="5E5E5E"/>
                </a:solidFill>
                <a:latin typeface="Futura Bold"/>
                <a:ea typeface="Futura Bold"/>
                <a:cs typeface="Futura Bold"/>
                <a:sym typeface="Futura Bold"/>
              </a:defRPr>
            </a:pPr>
            <a:r>
              <a:rPr lang="en-US" dirty="0"/>
              <a:t>Beginners Program A</a:t>
            </a:r>
          </a:p>
          <a:p>
            <a:pPr marL="342900" indent="-342900" algn="l">
              <a:buFont typeface="Arial" panose="020B0604020202020204" pitchFamily="34" charset="0"/>
              <a:buChar char="•"/>
              <a:defRPr b="0">
                <a:solidFill>
                  <a:srgbClr val="5E5E5E"/>
                </a:solidFill>
                <a:latin typeface="Futura Bold"/>
                <a:ea typeface="Futura Bold"/>
                <a:cs typeface="Futura Bold"/>
                <a:sym typeface="Futura Bold"/>
              </a:defRPr>
            </a:pPr>
            <a:r>
              <a:rPr lang="en-US" dirty="0"/>
              <a:t>Beginners Program B</a:t>
            </a:r>
            <a:endParaRPr dirty="0"/>
          </a:p>
        </p:txBody>
      </p:sp>
      <p:pic>
        <p:nvPicPr>
          <p:cNvPr id="216" name="noun_Exercise_1471865.png"/>
          <p:cNvPicPr>
            <a:picLocks noChangeAspect="1"/>
          </p:cNvPicPr>
          <p:nvPr/>
        </p:nvPicPr>
        <p:blipFill>
          <a:blip r:embed="rId3"/>
          <a:stretch>
            <a:fillRect/>
          </a:stretch>
        </p:blipFill>
        <p:spPr>
          <a:xfrm>
            <a:off x="812800" y="38100"/>
            <a:ext cx="1714500" cy="1714500"/>
          </a:xfrm>
          <a:prstGeom prst="rect">
            <a:avLst/>
          </a:prstGeom>
          <a:ln w="12700">
            <a:miter lim="400000"/>
          </a:ln>
        </p:spPr>
      </p:pic>
      <p:pic>
        <p:nvPicPr>
          <p:cNvPr id="217" name="noun_Runner_269263.png"/>
          <p:cNvPicPr>
            <a:picLocks noChangeAspect="1"/>
          </p:cNvPicPr>
          <p:nvPr/>
        </p:nvPicPr>
        <p:blipFill>
          <a:blip r:embed="rId4"/>
          <a:srcRect/>
          <a:stretch>
            <a:fillRect/>
          </a:stretch>
        </p:blipFill>
        <p:spPr>
          <a:xfrm>
            <a:off x="9893300" y="-203200"/>
            <a:ext cx="2095500" cy="209550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p:nvPr/>
        </p:nvSpPr>
        <p:spPr>
          <a:xfrm>
            <a:off x="0" y="0"/>
            <a:ext cx="13004800" cy="1066800"/>
          </a:xfrm>
          <a:prstGeom prst="rect">
            <a:avLst/>
          </a:pr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20" name="Shape 220"/>
          <p:cNvSpPr txBox="1"/>
          <p:nvPr/>
        </p:nvSpPr>
        <p:spPr>
          <a:xfrm>
            <a:off x="1650288" y="120466"/>
            <a:ext cx="9715501" cy="825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solidFill>
                  <a:srgbClr val="FFFFFF"/>
                </a:solidFill>
                <a:latin typeface="Futura Bold"/>
                <a:ea typeface="Futura Bold"/>
                <a:cs typeface="Futura Bold"/>
                <a:sym typeface="Futura Bold"/>
              </a:defRPr>
            </a:lvl1pPr>
          </a:lstStyle>
          <a:p>
            <a:r>
              <a:rPr b="1" dirty="0"/>
              <a:t>WORKOUT PROGRAM </a:t>
            </a:r>
          </a:p>
        </p:txBody>
      </p:sp>
      <p:graphicFrame>
        <p:nvGraphicFramePr>
          <p:cNvPr id="221" name="Table 221"/>
          <p:cNvGraphicFramePr/>
          <p:nvPr>
            <p:extLst>
              <p:ext uri="{D42A27DB-BD31-4B8C-83A1-F6EECF244321}">
                <p14:modId xmlns:p14="http://schemas.microsoft.com/office/powerpoint/2010/main" val="3785347095"/>
              </p:ext>
            </p:extLst>
          </p:nvPr>
        </p:nvGraphicFramePr>
        <p:xfrm>
          <a:off x="6692900" y="11950700"/>
          <a:ext cx="10456331" cy="345440"/>
        </p:xfrm>
        <a:graphic>
          <a:graphicData uri="http://schemas.openxmlformats.org/drawingml/2006/table">
            <a:tbl>
              <a:tblPr firstRow="1" bandRow="1">
                <a:tableStyleId>{4C3C2611-4C71-4FC5-86AE-919BDF0F9419}</a:tableStyleId>
              </a:tblPr>
              <a:tblGrid>
                <a:gridCol w="1574800">
                  <a:extLst>
                    <a:ext uri="{9D8B030D-6E8A-4147-A177-3AD203B41FA5}">
                      <a16:colId xmlns:a16="http://schemas.microsoft.com/office/drawing/2014/main" val="20000"/>
                    </a:ext>
                  </a:extLst>
                </a:gridCol>
                <a:gridCol w="1455208">
                  <a:extLst>
                    <a:ext uri="{9D8B030D-6E8A-4147-A177-3AD203B41FA5}">
                      <a16:colId xmlns:a16="http://schemas.microsoft.com/office/drawing/2014/main" val="20001"/>
                    </a:ext>
                  </a:extLst>
                </a:gridCol>
                <a:gridCol w="1065741">
                  <a:extLst>
                    <a:ext uri="{9D8B030D-6E8A-4147-A177-3AD203B41FA5}">
                      <a16:colId xmlns:a16="http://schemas.microsoft.com/office/drawing/2014/main" val="20002"/>
                    </a:ext>
                  </a:extLst>
                </a:gridCol>
                <a:gridCol w="1031875">
                  <a:extLst>
                    <a:ext uri="{9D8B030D-6E8A-4147-A177-3AD203B41FA5}">
                      <a16:colId xmlns:a16="http://schemas.microsoft.com/office/drawing/2014/main" val="20003"/>
                    </a:ext>
                  </a:extLst>
                </a:gridCol>
                <a:gridCol w="1726141">
                  <a:extLst>
                    <a:ext uri="{9D8B030D-6E8A-4147-A177-3AD203B41FA5}">
                      <a16:colId xmlns:a16="http://schemas.microsoft.com/office/drawing/2014/main" val="20004"/>
                    </a:ext>
                  </a:extLst>
                </a:gridCol>
                <a:gridCol w="1285875">
                  <a:extLst>
                    <a:ext uri="{9D8B030D-6E8A-4147-A177-3AD203B41FA5}">
                      <a16:colId xmlns:a16="http://schemas.microsoft.com/office/drawing/2014/main" val="20005"/>
                    </a:ext>
                  </a:extLst>
                </a:gridCol>
                <a:gridCol w="1065741">
                  <a:extLst>
                    <a:ext uri="{9D8B030D-6E8A-4147-A177-3AD203B41FA5}">
                      <a16:colId xmlns:a16="http://schemas.microsoft.com/office/drawing/2014/main" val="20006"/>
                    </a:ext>
                  </a:extLst>
                </a:gridCol>
                <a:gridCol w="1250950">
                  <a:extLst>
                    <a:ext uri="{9D8B030D-6E8A-4147-A177-3AD203B41FA5}">
                      <a16:colId xmlns:a16="http://schemas.microsoft.com/office/drawing/2014/main" val="20007"/>
                    </a:ext>
                  </a:extLst>
                </a:gridCol>
              </a:tblGrid>
              <a:tr h="218440">
                <a:tc>
                  <a:txBody>
                    <a:bodyPr/>
                    <a:lstStyle/>
                    <a:p>
                      <a:pPr defTabSz="914400">
                        <a:defRPr>
                          <a:sym typeface="Helvetica Neue"/>
                        </a:defRPr>
                      </a:pPr>
                      <a:endParaRPr dirty="0"/>
                    </a:p>
                  </a:txBody>
                  <a:tcPr marL="50800" marR="50800" marT="50800" marB="50800" anchor="ctr" horzOverflow="overflow">
                    <a:lnL w="12700">
                      <a:solidFill>
                        <a:srgbClr val="000000"/>
                      </a:solidFill>
                      <a:miter lim="400000"/>
                    </a:lnL>
                    <a:lnR w="12700" cap="flat" cmpd="sng" algn="ctr">
                      <a:solidFill>
                        <a:srgbClr val="B8B8B8"/>
                      </a:solidFill>
                      <a:prstDash val="solid"/>
                      <a:miter lim="400000"/>
                      <a:headEnd type="none" w="med" len="med"/>
                      <a:tailEnd type="none" w="med" len="med"/>
                    </a:lnR>
                    <a:lnT w="12700">
                      <a:solidFill>
                        <a:srgbClr val="B8B8B8"/>
                      </a:solidFill>
                      <a:miter lim="400000"/>
                    </a:lnT>
                    <a:lnB w="12700">
                      <a:solidFill>
                        <a:srgbClr val="B8B8B8"/>
                      </a:solidFill>
                      <a:miter lim="400000"/>
                    </a:lnB>
                  </a:tcPr>
                </a:tc>
                <a:tc>
                  <a:txBody>
                    <a:bodyPr/>
                    <a:lstStyle/>
                    <a:p>
                      <a:pPr defTabSz="914400">
                        <a:defRPr>
                          <a:sym typeface="Helvetica Neue"/>
                        </a:defRPr>
                      </a:pPr>
                      <a:endParaRPr dirty="0"/>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a:solidFill>
                        <a:srgbClr val="B8B8B8"/>
                      </a:solidFill>
                      <a:miter lim="400000"/>
                    </a:lnT>
                    <a:lnB w="12700">
                      <a:solidFill>
                        <a:srgbClr val="B8B8B8"/>
                      </a:solidFill>
                      <a:miter lim="400000"/>
                    </a:lnB>
                  </a:tcPr>
                </a:tc>
                <a:tc>
                  <a:txBody>
                    <a:bodyPr/>
                    <a:lstStyle/>
                    <a:p>
                      <a:pPr defTabSz="914400">
                        <a:defRPr>
                          <a:sym typeface="Helvetica Neue"/>
                        </a:defRPr>
                      </a:pPr>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a:solidFill>
                        <a:srgbClr val="B8B8B8"/>
                      </a:solidFill>
                      <a:miter lim="400000"/>
                    </a:lnT>
                    <a:lnB w="12700">
                      <a:solidFill>
                        <a:srgbClr val="B8B8B8"/>
                      </a:solidFill>
                      <a:miter lim="400000"/>
                    </a:lnB>
                  </a:tcPr>
                </a:tc>
                <a:tc>
                  <a:txBody>
                    <a:bodyPr/>
                    <a:lstStyle/>
                    <a:p>
                      <a:pPr defTabSz="914400">
                        <a:defRPr>
                          <a:sym typeface="Helvetica Neue"/>
                        </a:defRPr>
                      </a:pPr>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a:solidFill>
                        <a:srgbClr val="B8B8B8"/>
                      </a:solidFill>
                      <a:miter lim="400000"/>
                    </a:lnT>
                    <a:lnB w="12700">
                      <a:solidFill>
                        <a:srgbClr val="B8B8B8"/>
                      </a:solidFill>
                      <a:miter lim="400000"/>
                    </a:lnB>
                  </a:tcPr>
                </a:tc>
                <a:tc>
                  <a:txBody>
                    <a:bodyPr/>
                    <a:lstStyle/>
                    <a:p>
                      <a:pPr defTabSz="914400">
                        <a:defRPr>
                          <a:sym typeface="Helvetica Neue"/>
                        </a:defRPr>
                      </a:pPr>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a:solidFill>
                        <a:srgbClr val="B8B8B8"/>
                      </a:solidFill>
                      <a:miter lim="400000"/>
                    </a:lnT>
                    <a:lnB w="12700">
                      <a:solidFill>
                        <a:srgbClr val="B8B8B8"/>
                      </a:solidFill>
                      <a:miter lim="400000"/>
                    </a:lnB>
                  </a:tcPr>
                </a:tc>
                <a:tc>
                  <a:txBody>
                    <a:bodyPr/>
                    <a:lstStyle/>
                    <a:p>
                      <a:pPr defTabSz="914400">
                        <a:defRPr>
                          <a:sym typeface="Helvetica Neue"/>
                        </a:defRPr>
                      </a:pPr>
                      <a:endParaRPr dirty="0"/>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a:solidFill>
                        <a:srgbClr val="B8B8B8"/>
                      </a:solidFill>
                      <a:miter lim="400000"/>
                    </a:lnT>
                    <a:lnB w="12700">
                      <a:solidFill>
                        <a:srgbClr val="B8B8B8"/>
                      </a:solidFill>
                      <a:miter lim="400000"/>
                    </a:lnB>
                  </a:tcPr>
                </a:tc>
                <a:tc>
                  <a:txBody>
                    <a:bodyPr/>
                    <a:lstStyle/>
                    <a:p>
                      <a:pPr defTabSz="914400">
                        <a:defRPr>
                          <a:sym typeface="Helvetica Neue"/>
                        </a:defRPr>
                      </a:pPr>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a:solidFill>
                        <a:srgbClr val="B8B8B8"/>
                      </a:solidFill>
                      <a:miter lim="400000"/>
                    </a:lnT>
                    <a:lnB w="12700">
                      <a:solidFill>
                        <a:srgbClr val="B8B8B8"/>
                      </a:solidFill>
                      <a:miter lim="400000"/>
                    </a:lnB>
                  </a:tcPr>
                </a:tc>
                <a:tc>
                  <a:txBody>
                    <a:bodyPr/>
                    <a:lstStyle/>
                    <a:p>
                      <a:pPr defTabSz="914400">
                        <a:defRPr>
                          <a:sym typeface="Helvetica Neue"/>
                        </a:defRPr>
                      </a:pPr>
                      <a:endParaRPr dirty="0"/>
                    </a:p>
                  </a:txBody>
                  <a:tcPr marL="50800" marR="50800" marT="50800" marB="50800" anchor="ctr" horzOverflow="overflow">
                    <a:lnL w="12700" cap="flat" cmpd="sng" algn="ctr">
                      <a:solidFill>
                        <a:srgbClr val="B8B8B8"/>
                      </a:solidFill>
                      <a:prstDash val="solid"/>
                      <a:miter lim="400000"/>
                      <a:headEnd type="none" w="med" len="med"/>
                      <a:tailEnd type="none" w="med" len="med"/>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22"/>
                  </a:ext>
                </a:extLst>
              </a:tr>
            </a:tbl>
          </a:graphicData>
        </a:graphic>
      </p:graphicFrame>
      <p:graphicFrame>
        <p:nvGraphicFramePr>
          <p:cNvPr id="222" name="Table 222"/>
          <p:cNvGraphicFramePr/>
          <p:nvPr>
            <p:extLst>
              <p:ext uri="{D42A27DB-BD31-4B8C-83A1-F6EECF244321}">
                <p14:modId xmlns:p14="http://schemas.microsoft.com/office/powerpoint/2010/main" val="70876201"/>
              </p:ext>
            </p:extLst>
          </p:nvPr>
        </p:nvGraphicFramePr>
        <p:xfrm>
          <a:off x="-3797300" y="11938000"/>
          <a:ext cx="5127624" cy="412326"/>
        </p:xfrm>
        <a:graphic>
          <a:graphicData uri="http://schemas.openxmlformats.org/drawingml/2006/table">
            <a:tbl>
              <a:tblPr firstRow="1" bandRow="1">
                <a:tableStyleId>{4C3C2611-4C71-4FC5-86AE-919BDF0F9419}</a:tableStyleId>
              </a:tblPr>
              <a:tblGrid>
                <a:gridCol w="1574800">
                  <a:extLst>
                    <a:ext uri="{9D8B030D-6E8A-4147-A177-3AD203B41FA5}">
                      <a16:colId xmlns:a16="http://schemas.microsoft.com/office/drawing/2014/main" val="20000"/>
                    </a:ext>
                  </a:extLst>
                </a:gridCol>
                <a:gridCol w="1455208">
                  <a:extLst>
                    <a:ext uri="{9D8B030D-6E8A-4147-A177-3AD203B41FA5}">
                      <a16:colId xmlns:a16="http://schemas.microsoft.com/office/drawing/2014/main" val="20001"/>
                    </a:ext>
                  </a:extLst>
                </a:gridCol>
                <a:gridCol w="1065741">
                  <a:extLst>
                    <a:ext uri="{9D8B030D-6E8A-4147-A177-3AD203B41FA5}">
                      <a16:colId xmlns:a16="http://schemas.microsoft.com/office/drawing/2014/main" val="20002"/>
                    </a:ext>
                  </a:extLst>
                </a:gridCol>
                <a:gridCol w="1031875">
                  <a:extLst>
                    <a:ext uri="{9D8B030D-6E8A-4147-A177-3AD203B41FA5}">
                      <a16:colId xmlns:a16="http://schemas.microsoft.com/office/drawing/2014/main" val="20003"/>
                    </a:ext>
                  </a:extLst>
                </a:gridCol>
              </a:tblGrid>
              <a:tr h="412326">
                <a:tc>
                  <a:txBody>
                    <a:bodyPr/>
                    <a:lstStyle/>
                    <a:p>
                      <a:pPr defTabSz="914400">
                        <a:defRPr>
                          <a:sym typeface="Helvetica Neue"/>
                        </a:defRPr>
                      </a:pPr>
                      <a:endParaRPr dirty="0"/>
                    </a:p>
                  </a:txBody>
                  <a:tcPr marL="50800" marR="50800" marT="50800" marB="50800" anchor="ctr" horzOverflow="overflow">
                    <a:lnL w="12700">
                      <a:solidFill>
                        <a:srgbClr val="000000"/>
                      </a:solidFill>
                      <a:miter lim="400000"/>
                    </a:lnL>
                    <a:lnR w="12700" cap="flat" cmpd="sng" algn="ctr">
                      <a:solidFill>
                        <a:srgbClr val="B8B8B8"/>
                      </a:solidFill>
                      <a:prstDash val="solid"/>
                      <a:miter lim="400000"/>
                      <a:headEnd type="none" w="med" len="med"/>
                      <a:tailEnd type="none" w="med" len="med"/>
                    </a:lnR>
                    <a:lnT w="12700">
                      <a:solidFill>
                        <a:srgbClr val="B8B8B8"/>
                      </a:solidFill>
                      <a:miter lim="400000"/>
                    </a:lnT>
                    <a:lnB w="12700">
                      <a:solidFill>
                        <a:srgbClr val="B8B8B8"/>
                      </a:solidFill>
                      <a:miter lim="400000"/>
                    </a:lnB>
                  </a:tcPr>
                </a:tc>
                <a:tc>
                  <a:txBody>
                    <a:bodyPr/>
                    <a:lstStyle/>
                    <a:p>
                      <a:pPr defTabSz="914400">
                        <a:defRPr>
                          <a:sym typeface="Helvetica Neue"/>
                        </a:defRPr>
                      </a:pPr>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a:solidFill>
                        <a:srgbClr val="B8B8B8"/>
                      </a:solidFill>
                      <a:miter lim="400000"/>
                    </a:lnT>
                    <a:lnB w="12700">
                      <a:solidFill>
                        <a:srgbClr val="B8B8B8"/>
                      </a:solidFill>
                      <a:miter lim="400000"/>
                    </a:lnB>
                  </a:tcPr>
                </a:tc>
                <a:tc>
                  <a:txBody>
                    <a:bodyPr/>
                    <a:lstStyle/>
                    <a:p>
                      <a:pPr defTabSz="914400">
                        <a:defRPr>
                          <a:sym typeface="Helvetica Neue"/>
                        </a:defRPr>
                      </a:pPr>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a:solidFill>
                        <a:srgbClr val="B8B8B8"/>
                      </a:solidFill>
                      <a:miter lim="400000"/>
                    </a:lnT>
                    <a:lnB w="12700">
                      <a:solidFill>
                        <a:srgbClr val="B8B8B8"/>
                      </a:solidFill>
                      <a:miter lim="400000"/>
                    </a:lnB>
                  </a:tcPr>
                </a:tc>
                <a:tc>
                  <a:txBody>
                    <a:bodyPr/>
                    <a:lstStyle/>
                    <a:p>
                      <a:pPr defTabSz="914400">
                        <a:defRPr>
                          <a:sym typeface="Helvetica Neue"/>
                        </a:defRPr>
                      </a:pPr>
                      <a:endParaRPr dirty="0"/>
                    </a:p>
                  </a:txBody>
                  <a:tcPr marL="50800" marR="50800" marT="50800" marB="50800" anchor="ctr" horzOverflow="overflow">
                    <a:lnL w="12700" cap="flat" cmpd="sng" algn="ctr">
                      <a:solidFill>
                        <a:srgbClr val="B8B8B8"/>
                      </a:solidFill>
                      <a:prstDash val="solid"/>
                      <a:miter lim="400000"/>
                      <a:headEnd type="none" w="med" len="med"/>
                      <a:tailEnd type="none" w="med" len="med"/>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22"/>
                  </a:ext>
                </a:extLst>
              </a:tr>
            </a:tbl>
          </a:graphicData>
        </a:graphic>
      </p:graphicFrame>
      <p:graphicFrame>
        <p:nvGraphicFramePr>
          <p:cNvPr id="223" name="Table 223"/>
          <p:cNvGraphicFramePr/>
          <p:nvPr>
            <p:extLst>
              <p:ext uri="{D42A27DB-BD31-4B8C-83A1-F6EECF244321}">
                <p14:modId xmlns:p14="http://schemas.microsoft.com/office/powerpoint/2010/main" val="3462054599"/>
              </p:ext>
            </p:extLst>
          </p:nvPr>
        </p:nvGraphicFramePr>
        <p:xfrm>
          <a:off x="18389600" y="11938000"/>
          <a:ext cx="5127624" cy="345440"/>
        </p:xfrm>
        <a:graphic>
          <a:graphicData uri="http://schemas.openxmlformats.org/drawingml/2006/table">
            <a:tbl>
              <a:tblPr firstRow="1" bandRow="1">
                <a:tableStyleId>{4C3C2611-4C71-4FC5-86AE-919BDF0F9419}</a:tableStyleId>
              </a:tblPr>
              <a:tblGrid>
                <a:gridCol w="1574800">
                  <a:extLst>
                    <a:ext uri="{9D8B030D-6E8A-4147-A177-3AD203B41FA5}">
                      <a16:colId xmlns:a16="http://schemas.microsoft.com/office/drawing/2014/main" val="20000"/>
                    </a:ext>
                  </a:extLst>
                </a:gridCol>
                <a:gridCol w="1455208">
                  <a:extLst>
                    <a:ext uri="{9D8B030D-6E8A-4147-A177-3AD203B41FA5}">
                      <a16:colId xmlns:a16="http://schemas.microsoft.com/office/drawing/2014/main" val="20001"/>
                    </a:ext>
                  </a:extLst>
                </a:gridCol>
                <a:gridCol w="1065741">
                  <a:extLst>
                    <a:ext uri="{9D8B030D-6E8A-4147-A177-3AD203B41FA5}">
                      <a16:colId xmlns:a16="http://schemas.microsoft.com/office/drawing/2014/main" val="20002"/>
                    </a:ext>
                  </a:extLst>
                </a:gridCol>
                <a:gridCol w="1031875">
                  <a:extLst>
                    <a:ext uri="{9D8B030D-6E8A-4147-A177-3AD203B41FA5}">
                      <a16:colId xmlns:a16="http://schemas.microsoft.com/office/drawing/2014/main" val="20003"/>
                    </a:ext>
                  </a:extLst>
                </a:gridCol>
              </a:tblGrid>
              <a:tr h="300566">
                <a:tc>
                  <a:txBody>
                    <a:bodyPr/>
                    <a:lstStyle/>
                    <a:p>
                      <a:pPr defTabSz="914400">
                        <a:defRPr>
                          <a:sym typeface="Helvetica Neue"/>
                        </a:defRPr>
                      </a:pPr>
                      <a:endParaRPr dirty="0"/>
                    </a:p>
                  </a:txBody>
                  <a:tcPr marL="50800" marR="50800" marT="50800" marB="50800" anchor="ctr" horzOverflow="overflow">
                    <a:lnL w="12700">
                      <a:solidFill>
                        <a:srgbClr val="000000"/>
                      </a:solidFill>
                      <a:miter lim="400000"/>
                    </a:lnL>
                    <a:lnR w="12700" cap="flat" cmpd="sng" algn="ctr">
                      <a:solidFill>
                        <a:srgbClr val="B8B8B8"/>
                      </a:solidFill>
                      <a:prstDash val="solid"/>
                      <a:miter lim="400000"/>
                      <a:headEnd type="none" w="med" len="med"/>
                      <a:tailEnd type="none" w="med" len="med"/>
                    </a:lnR>
                    <a:lnT w="12700">
                      <a:solidFill>
                        <a:srgbClr val="B8B8B8"/>
                      </a:solidFill>
                      <a:miter lim="400000"/>
                    </a:lnT>
                    <a:lnB w="12700">
                      <a:solidFill>
                        <a:srgbClr val="000000"/>
                      </a:solidFill>
                      <a:miter lim="400000"/>
                    </a:lnB>
                  </a:tcPr>
                </a:tc>
                <a:tc>
                  <a:txBody>
                    <a:bodyPr/>
                    <a:lstStyle/>
                    <a:p>
                      <a:pPr defTabSz="914400">
                        <a:defRPr>
                          <a:sym typeface="Helvetica Neue"/>
                        </a:defRPr>
                      </a:pPr>
                      <a:endParaRPr dirty="0"/>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a:solidFill>
                        <a:srgbClr val="B8B8B8"/>
                      </a:solidFill>
                      <a:miter lim="400000"/>
                    </a:lnT>
                    <a:lnB w="12700">
                      <a:solidFill>
                        <a:srgbClr val="000000"/>
                      </a:solidFill>
                      <a:miter lim="400000"/>
                    </a:lnB>
                  </a:tcPr>
                </a:tc>
                <a:tc>
                  <a:txBody>
                    <a:bodyPr/>
                    <a:lstStyle/>
                    <a:p>
                      <a:pPr defTabSz="914400">
                        <a:defRPr>
                          <a:sym typeface="Helvetica Neue"/>
                        </a:defRPr>
                      </a:pPr>
                      <a:endParaRPr dirty="0"/>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a:solidFill>
                        <a:srgbClr val="B8B8B8"/>
                      </a:solidFill>
                      <a:miter lim="400000"/>
                    </a:lnT>
                    <a:lnB w="12700">
                      <a:solidFill>
                        <a:srgbClr val="000000"/>
                      </a:solidFill>
                      <a:miter lim="400000"/>
                    </a:lnB>
                  </a:tcPr>
                </a:tc>
                <a:tc>
                  <a:txBody>
                    <a:bodyPr/>
                    <a:lstStyle/>
                    <a:p>
                      <a:pPr defTabSz="914400">
                        <a:defRPr>
                          <a:sym typeface="Helvetica Neue"/>
                        </a:defRPr>
                      </a:pPr>
                      <a:endParaRPr dirty="0"/>
                    </a:p>
                  </a:txBody>
                  <a:tcPr marL="50800" marR="50800" marT="50800" marB="50800" anchor="ctr" horzOverflow="overflow">
                    <a:lnL w="12700" cap="flat" cmpd="sng" algn="ctr">
                      <a:solidFill>
                        <a:srgbClr val="B8B8B8"/>
                      </a:solidFill>
                      <a:prstDash val="solid"/>
                      <a:miter lim="400000"/>
                      <a:headEnd type="none" w="med" len="med"/>
                      <a:tailEnd type="none" w="med" len="med"/>
                    </a:lnL>
                    <a:lnR w="12700">
                      <a:solidFill>
                        <a:srgbClr val="000000"/>
                      </a:solidFill>
                      <a:miter lim="400000"/>
                    </a:lnR>
                    <a:lnT w="12700">
                      <a:solidFill>
                        <a:srgbClr val="B8B8B8"/>
                      </a:solidFill>
                      <a:miter lim="400000"/>
                    </a:lnT>
                    <a:lnB w="12700">
                      <a:solidFill>
                        <a:srgbClr val="000000"/>
                      </a:solidFill>
                      <a:miter lim="400000"/>
                    </a:lnB>
                  </a:tcPr>
                </a:tc>
                <a:extLst>
                  <a:ext uri="{0D108BD9-81ED-4DB2-BD59-A6C34878D82A}">
                    <a16:rowId xmlns:a16="http://schemas.microsoft.com/office/drawing/2014/main" val="10023"/>
                  </a:ext>
                </a:extLst>
              </a:tr>
            </a:tbl>
          </a:graphicData>
        </a:graphic>
      </p:graphicFrame>
      <p:pic>
        <p:nvPicPr>
          <p:cNvPr id="224" name="noun_Jump Rope_1479.png"/>
          <p:cNvPicPr>
            <a:picLocks noChangeAspect="1"/>
          </p:cNvPicPr>
          <p:nvPr/>
        </p:nvPicPr>
        <p:blipFill>
          <a:blip r:embed="rId2"/>
          <a:stretch>
            <a:fillRect/>
          </a:stretch>
        </p:blipFill>
        <p:spPr>
          <a:xfrm>
            <a:off x="1562100" y="-63500"/>
            <a:ext cx="1181100" cy="1181100"/>
          </a:xfrm>
          <a:prstGeom prst="rect">
            <a:avLst/>
          </a:prstGeom>
          <a:ln w="12700">
            <a:miter lim="400000"/>
          </a:ln>
        </p:spPr>
      </p:pic>
      <p:pic>
        <p:nvPicPr>
          <p:cNvPr id="225" name="noun_Runner_269263.png"/>
          <p:cNvPicPr>
            <a:picLocks noChangeAspect="1"/>
          </p:cNvPicPr>
          <p:nvPr/>
        </p:nvPicPr>
        <p:blipFill>
          <a:blip r:embed="rId3"/>
          <a:srcRect/>
          <a:stretch>
            <a:fillRect/>
          </a:stretch>
        </p:blipFill>
        <p:spPr>
          <a:xfrm>
            <a:off x="10058400" y="-203200"/>
            <a:ext cx="1473200" cy="1473200"/>
          </a:xfrm>
          <a:prstGeom prst="rect">
            <a:avLst/>
          </a:prstGeom>
          <a:ln w="12700">
            <a:miter lim="400000"/>
          </a:ln>
        </p:spPr>
      </p:pic>
      <p:sp>
        <p:nvSpPr>
          <p:cNvPr id="226" name="Shape 226"/>
          <p:cNvSpPr txBox="1"/>
          <p:nvPr/>
        </p:nvSpPr>
        <p:spPr>
          <a:xfrm>
            <a:off x="2451100" y="1159890"/>
            <a:ext cx="2349500" cy="474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200" b="0">
                <a:solidFill>
                  <a:srgbClr val="5E5E5E"/>
                </a:solidFill>
                <a:latin typeface="Futura Bold"/>
                <a:ea typeface="Futura Bold"/>
                <a:cs typeface="Futura Bold"/>
                <a:sym typeface="Futura Bold"/>
              </a:defRPr>
            </a:lvl1pPr>
          </a:lstStyle>
          <a:p>
            <a:r>
              <a:t>WEEK ONE</a:t>
            </a:r>
          </a:p>
        </p:txBody>
      </p:sp>
      <p:sp>
        <p:nvSpPr>
          <p:cNvPr id="227" name="Shape 227"/>
          <p:cNvSpPr txBox="1"/>
          <p:nvPr/>
        </p:nvSpPr>
        <p:spPr>
          <a:xfrm>
            <a:off x="8204200" y="1172590"/>
            <a:ext cx="2349500" cy="474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200" b="0">
                <a:solidFill>
                  <a:srgbClr val="5E5E5E"/>
                </a:solidFill>
                <a:latin typeface="Futura Bold"/>
                <a:ea typeface="Futura Bold"/>
                <a:cs typeface="Futura Bold"/>
                <a:sym typeface="Futura Bold"/>
              </a:defRPr>
            </a:lvl1pPr>
          </a:lstStyle>
          <a:p>
            <a:r>
              <a:rPr dirty="0"/>
              <a:t>WEEK TWO</a:t>
            </a:r>
          </a:p>
        </p:txBody>
      </p:sp>
      <p:graphicFrame>
        <p:nvGraphicFramePr>
          <p:cNvPr id="228" name="Table 228"/>
          <p:cNvGraphicFramePr/>
          <p:nvPr>
            <p:extLst>
              <p:ext uri="{D42A27DB-BD31-4B8C-83A1-F6EECF244321}">
                <p14:modId xmlns:p14="http://schemas.microsoft.com/office/powerpoint/2010/main" val="4057449363"/>
              </p:ext>
            </p:extLst>
          </p:nvPr>
        </p:nvGraphicFramePr>
        <p:xfrm>
          <a:off x="1066800" y="1714500"/>
          <a:ext cx="5079470" cy="7362600"/>
        </p:xfrm>
        <a:graphic>
          <a:graphicData uri="http://schemas.openxmlformats.org/drawingml/2006/table">
            <a:tbl>
              <a:tblPr firstRow="1" bandRow="1">
                <a:tableStyleId>{4C3C2611-4C71-4FC5-86AE-919BDF0F9419}</a:tableStyleId>
              </a:tblPr>
              <a:tblGrid>
                <a:gridCol w="1574800">
                  <a:extLst>
                    <a:ext uri="{9D8B030D-6E8A-4147-A177-3AD203B41FA5}">
                      <a16:colId xmlns:a16="http://schemas.microsoft.com/office/drawing/2014/main" val="20000"/>
                    </a:ext>
                  </a:extLst>
                </a:gridCol>
                <a:gridCol w="1455208">
                  <a:extLst>
                    <a:ext uri="{9D8B030D-6E8A-4147-A177-3AD203B41FA5}">
                      <a16:colId xmlns:a16="http://schemas.microsoft.com/office/drawing/2014/main" val="20001"/>
                    </a:ext>
                  </a:extLst>
                </a:gridCol>
                <a:gridCol w="1017587">
                  <a:extLst>
                    <a:ext uri="{9D8B030D-6E8A-4147-A177-3AD203B41FA5}">
                      <a16:colId xmlns:a16="http://schemas.microsoft.com/office/drawing/2014/main" val="20002"/>
                    </a:ext>
                  </a:extLst>
                </a:gridCol>
                <a:gridCol w="1031875">
                  <a:extLst>
                    <a:ext uri="{9D8B030D-6E8A-4147-A177-3AD203B41FA5}">
                      <a16:colId xmlns:a16="http://schemas.microsoft.com/office/drawing/2014/main" val="20003"/>
                    </a:ext>
                  </a:extLst>
                </a:gridCol>
              </a:tblGrid>
              <a:tr h="452966">
                <a:tc>
                  <a:txBody>
                    <a:bodyPr/>
                    <a:lstStyle/>
                    <a:p>
                      <a:pPr defTabSz="914400">
                        <a:defRPr sz="1800" b="0">
                          <a:solidFill>
                            <a:srgbClr val="000000"/>
                          </a:solidFill>
                        </a:defRPr>
                      </a:pPr>
                      <a:r>
                        <a:rPr sz="1100" b="1" dirty="0">
                          <a:sym typeface="Helvetica Neue"/>
                        </a:rPr>
                        <a:t>Workout 1</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b="0">
                          <a:solidFill>
                            <a:srgbClr val="000000"/>
                          </a:solidFill>
                        </a:defRPr>
                      </a:pPr>
                      <a:r>
                        <a:rPr sz="1100" b="1">
                          <a:solidFill>
                            <a:srgbClr val="FFFFFF"/>
                          </a:solidFill>
                          <a:sym typeface="Helvetica Neue"/>
                        </a:rPr>
                        <a:t>Sets x Reps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b="0">
                          <a:solidFill>
                            <a:srgbClr val="000000"/>
                          </a:solidFill>
                        </a:defRPr>
                      </a:pPr>
                      <a:r>
                        <a:rPr sz="1100" b="1">
                          <a:solidFill>
                            <a:srgbClr val="FFFFFF"/>
                          </a:solidFill>
                          <a:sym typeface="Helvetica Neue"/>
                        </a:rPr>
                        <a:t>Weights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b="0">
                          <a:solidFill>
                            <a:srgbClr val="000000"/>
                          </a:solidFill>
                        </a:defRPr>
                      </a:pPr>
                      <a:r>
                        <a:rPr sz="1100" b="1">
                          <a:solidFill>
                            <a:srgbClr val="FFFFFF"/>
                          </a:solidFill>
                          <a:sym typeface="Helvetica Neue"/>
                        </a:rPr>
                        <a:t>Rest</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extLst>
                  <a:ext uri="{0D108BD9-81ED-4DB2-BD59-A6C34878D82A}">
                    <a16:rowId xmlns:a16="http://schemas.microsoft.com/office/drawing/2014/main" val="10000"/>
                  </a:ext>
                </a:extLst>
              </a:tr>
              <a:tr h="300566">
                <a:tc>
                  <a:txBody>
                    <a:bodyPr/>
                    <a:lstStyle/>
                    <a:p>
                      <a:pPr defTabSz="914400">
                        <a:defRPr>
                          <a:sym typeface="Helvetica Neue"/>
                        </a:defRPr>
                      </a:pPr>
                      <a:endParaRPr sz="1100" u="sng" dirty="0">
                        <a:hlinkClick r:id="rId4"/>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000000"/>
                      </a:solidFill>
                      <a:miter lim="400000"/>
                    </a:lnT>
                    <a:lnB w="12700">
                      <a:solidFill>
                        <a:srgbClr val="B8B8B8"/>
                      </a:solidFill>
                      <a:miter lim="400000"/>
                    </a:lnB>
                  </a:tcPr>
                </a:tc>
                <a:extLst>
                  <a:ext uri="{0D108BD9-81ED-4DB2-BD59-A6C34878D82A}">
                    <a16:rowId xmlns:a16="http://schemas.microsoft.com/office/drawing/2014/main" val="10001"/>
                  </a:ext>
                </a:extLst>
              </a:tr>
              <a:tr h="300566">
                <a:tc>
                  <a:txBody>
                    <a:bodyPr/>
                    <a:lstStyle/>
                    <a:p>
                      <a:pPr defTabSz="914400">
                        <a:defRPr sz="1500">
                          <a:sym typeface="Helvetica Neue"/>
                        </a:defRPr>
                      </a:pPr>
                      <a:endParaRPr sz="1100" u="sng" dirty="0">
                        <a:hlinkClick r:id="rId5"/>
                      </a:endParaRPr>
                    </a:p>
                  </a:txBody>
                  <a:tcPr marL="50800" marR="50800" marT="50800" marB="50800" anchor="ctr" horzOverflow="overflow">
                    <a:lnL w="12700">
                      <a:solidFill>
                        <a:srgbClr val="000000"/>
                      </a:solidFill>
                      <a:miter lim="400000"/>
                    </a:lnL>
                    <a:lnR w="12700" cap="flat" cmpd="sng" algn="ctr">
                      <a:solidFill>
                        <a:srgbClr val="B8B8B8"/>
                      </a:solidFill>
                      <a:prstDash val="solid"/>
                      <a:miter lim="400000"/>
                      <a:headEnd type="none" w="med" len="med"/>
                      <a:tailEnd type="none" w="med" len="med"/>
                    </a:lnR>
                    <a:lnT w="12700" cap="flat" cmpd="sng" algn="ctr">
                      <a:solidFill>
                        <a:srgbClr val="B8B8B8"/>
                      </a:solidFill>
                      <a:prstDash val="solid"/>
                      <a:miter lim="400000"/>
                      <a:headEnd type="none" w="med" len="med"/>
                      <a:tailEnd type="none" w="med" len="med"/>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cap="flat" cmpd="sng" algn="ctr">
                      <a:solidFill>
                        <a:srgbClr val="B8B8B8"/>
                      </a:solidFill>
                      <a:prstDash val="solid"/>
                      <a:miter lim="400000"/>
                      <a:headEnd type="none" w="med" len="med"/>
                      <a:tailEnd type="none" w="med" len="med"/>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cap="flat" cmpd="sng" algn="ctr">
                      <a:solidFill>
                        <a:srgbClr val="B8B8B8"/>
                      </a:solidFill>
                      <a:prstDash val="solid"/>
                      <a:miter lim="400000"/>
                      <a:headEnd type="none" w="med" len="med"/>
                      <a:tailEnd type="none" w="med" len="med"/>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a:solidFill>
                        <a:srgbClr val="000000"/>
                      </a:solidFill>
                      <a:miter lim="400000"/>
                    </a:lnR>
                    <a:lnT w="12700" cap="flat" cmpd="sng" algn="ctr">
                      <a:solidFill>
                        <a:srgbClr val="B8B8B8"/>
                      </a:solidFill>
                      <a:prstDash val="solid"/>
                      <a:miter lim="400000"/>
                      <a:headEnd type="none" w="med" len="med"/>
                      <a:tailEnd type="none" w="med" len="med"/>
                    </a:lnT>
                    <a:lnB w="12700">
                      <a:solidFill>
                        <a:srgbClr val="B8B8B8"/>
                      </a:solidFill>
                      <a:miter lim="400000"/>
                    </a:lnB>
                  </a:tcPr>
                </a:tc>
                <a:extLst>
                  <a:ext uri="{0D108BD9-81ED-4DB2-BD59-A6C34878D82A}">
                    <a16:rowId xmlns:a16="http://schemas.microsoft.com/office/drawing/2014/main" val="10002"/>
                  </a:ext>
                </a:extLst>
              </a:tr>
              <a:tr h="300566">
                <a:tc>
                  <a:txBody>
                    <a:bodyPr/>
                    <a:lstStyle/>
                    <a:p>
                      <a:pPr defTabSz="914400">
                        <a:defRPr sz="1500">
                          <a:sym typeface="Helvetica Neue"/>
                        </a:defRPr>
                      </a:pPr>
                      <a:endParaRPr sz="1100" u="sng" dirty="0">
                        <a:hlinkClick r:id="rId6"/>
                      </a:endParaRPr>
                    </a:p>
                  </a:txBody>
                  <a:tcPr marL="50800" marR="50800" marT="50800" marB="50800" anchor="ctr" horzOverflow="overflow">
                    <a:lnL w="12700">
                      <a:solidFill>
                        <a:srgbClr val="000000"/>
                      </a:solidFill>
                      <a:miter lim="400000"/>
                    </a:lnL>
                    <a:lnR w="12700" cap="flat" cmpd="sng" algn="ctr">
                      <a:solidFill>
                        <a:srgbClr val="B8B8B8"/>
                      </a:solidFill>
                      <a:prstDash val="solid"/>
                      <a:miter lim="400000"/>
                      <a:headEnd type="none" w="med" len="med"/>
                      <a:tailEnd type="none" w="med" len="med"/>
                    </a:lnR>
                    <a:lnT w="12700" cap="flat" cmpd="sng" algn="ctr">
                      <a:solidFill>
                        <a:srgbClr val="B8B8B8"/>
                      </a:solidFill>
                      <a:prstDash val="solid"/>
                      <a:miter lim="400000"/>
                      <a:headEnd type="none" w="med" len="med"/>
                      <a:tailEnd type="none" w="med" len="med"/>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cap="flat" cmpd="sng" algn="ctr">
                      <a:solidFill>
                        <a:srgbClr val="B8B8B8"/>
                      </a:solidFill>
                      <a:prstDash val="solid"/>
                      <a:miter lim="400000"/>
                      <a:headEnd type="none" w="med" len="med"/>
                      <a:tailEnd type="none" w="med" len="med"/>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cap="flat" cmpd="sng" algn="ctr">
                      <a:solidFill>
                        <a:srgbClr val="B8B8B8"/>
                      </a:solidFill>
                      <a:prstDash val="solid"/>
                      <a:miter lim="400000"/>
                      <a:headEnd type="none" w="med" len="med"/>
                      <a:tailEnd type="none" w="med" len="med"/>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a:solidFill>
                        <a:srgbClr val="000000"/>
                      </a:solidFill>
                      <a:miter lim="400000"/>
                    </a:lnR>
                    <a:lnT w="12700" cap="flat" cmpd="sng" algn="ctr">
                      <a:solidFill>
                        <a:srgbClr val="B8B8B8"/>
                      </a:solidFill>
                      <a:prstDash val="solid"/>
                      <a:miter lim="400000"/>
                      <a:headEnd type="none" w="med" len="med"/>
                      <a:tailEnd type="none" w="med" len="med"/>
                    </a:lnT>
                    <a:lnB w="12700">
                      <a:solidFill>
                        <a:srgbClr val="B8B8B8"/>
                      </a:solidFill>
                      <a:miter lim="400000"/>
                    </a:lnB>
                  </a:tcPr>
                </a:tc>
                <a:extLst>
                  <a:ext uri="{0D108BD9-81ED-4DB2-BD59-A6C34878D82A}">
                    <a16:rowId xmlns:a16="http://schemas.microsoft.com/office/drawing/2014/main" val="10003"/>
                  </a:ext>
                </a:extLst>
              </a:tr>
              <a:tr h="300566">
                <a:tc>
                  <a:txBody>
                    <a:bodyPr/>
                    <a:lstStyle/>
                    <a:p>
                      <a:pPr defTabSz="914400">
                        <a:defRPr sz="1500">
                          <a:sym typeface="Helvetica Neue"/>
                        </a:defRPr>
                      </a:pPr>
                      <a:endParaRPr sz="1100" u="sng" dirty="0">
                        <a:hlinkClick r:id="rId7"/>
                      </a:endParaRPr>
                    </a:p>
                  </a:txBody>
                  <a:tcPr marL="50800" marR="50800" marT="50800" marB="50800" anchor="ctr" horzOverflow="overflow">
                    <a:lnL w="12700">
                      <a:solidFill>
                        <a:srgbClr val="000000"/>
                      </a:solidFill>
                      <a:miter lim="400000"/>
                    </a:lnL>
                    <a:lnR w="12700" cap="flat" cmpd="sng" algn="ctr">
                      <a:solidFill>
                        <a:srgbClr val="B8B8B8"/>
                      </a:solidFill>
                      <a:prstDash val="solid"/>
                      <a:miter lim="400000"/>
                      <a:headEnd type="none" w="med" len="med"/>
                      <a:tailEnd type="none" w="med" len="med"/>
                    </a:lnR>
                    <a:lnT w="12700" cap="flat" cmpd="sng" algn="ctr">
                      <a:solidFill>
                        <a:srgbClr val="B8B8B8"/>
                      </a:solidFill>
                      <a:prstDash val="solid"/>
                      <a:miter lim="400000"/>
                      <a:headEnd type="none" w="med" len="med"/>
                      <a:tailEnd type="none" w="med" len="med"/>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cap="flat" cmpd="sng" algn="ctr">
                      <a:solidFill>
                        <a:srgbClr val="B8B8B8"/>
                      </a:solidFill>
                      <a:prstDash val="solid"/>
                      <a:miter lim="400000"/>
                      <a:headEnd type="none" w="med" len="med"/>
                      <a:tailEnd type="none" w="med" len="med"/>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cap="flat" cmpd="sng" algn="ctr">
                      <a:solidFill>
                        <a:srgbClr val="B8B8B8"/>
                      </a:solidFill>
                      <a:prstDash val="solid"/>
                      <a:miter lim="400000"/>
                      <a:headEnd type="none" w="med" len="med"/>
                      <a:tailEnd type="none" w="med" len="med"/>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a:solidFill>
                        <a:srgbClr val="000000"/>
                      </a:solidFill>
                      <a:miter lim="400000"/>
                    </a:lnR>
                    <a:lnT w="12700" cap="flat" cmpd="sng" algn="ctr">
                      <a:solidFill>
                        <a:srgbClr val="B8B8B8"/>
                      </a:solidFill>
                      <a:prstDash val="solid"/>
                      <a:miter lim="400000"/>
                      <a:headEnd type="none" w="med" len="med"/>
                      <a:tailEnd type="none" w="med" len="med"/>
                    </a:lnT>
                    <a:lnB w="12700">
                      <a:solidFill>
                        <a:srgbClr val="B8B8B8"/>
                      </a:solidFill>
                      <a:miter lim="400000"/>
                    </a:lnB>
                  </a:tcPr>
                </a:tc>
                <a:extLst>
                  <a:ext uri="{0D108BD9-81ED-4DB2-BD59-A6C34878D82A}">
                    <a16:rowId xmlns:a16="http://schemas.microsoft.com/office/drawing/2014/main" val="10004"/>
                  </a:ext>
                </a:extLst>
              </a:tr>
              <a:tr h="300566">
                <a:tc>
                  <a:txBody>
                    <a:bodyPr/>
                    <a:lstStyle/>
                    <a:p>
                      <a:pPr defTabSz="914400">
                        <a:defRPr sz="1300">
                          <a:sym typeface="Helvetica Neue"/>
                        </a:defRPr>
                      </a:pPr>
                      <a:endParaRPr sz="1100" u="sng" dirty="0">
                        <a:hlinkClick r:id="rId8"/>
                      </a:endParaRPr>
                    </a:p>
                  </a:txBody>
                  <a:tcPr marL="50800" marR="50800" marT="50800" marB="50800" anchor="ctr" horzOverflow="overflow">
                    <a:lnL w="12700">
                      <a:solidFill>
                        <a:srgbClr val="000000"/>
                      </a:solidFill>
                      <a:miter lim="400000"/>
                    </a:lnL>
                    <a:lnR w="12700" cap="flat" cmpd="sng" algn="ctr">
                      <a:solidFill>
                        <a:srgbClr val="B8B8B8"/>
                      </a:solidFill>
                      <a:prstDash val="solid"/>
                      <a:miter lim="400000"/>
                      <a:headEnd type="none" w="med" len="med"/>
                      <a:tailEnd type="none" w="med" len="med"/>
                    </a:lnR>
                    <a:lnT w="12700" cap="flat" cmpd="sng" algn="ctr">
                      <a:solidFill>
                        <a:srgbClr val="B8B8B8"/>
                      </a:solidFill>
                      <a:prstDash val="solid"/>
                      <a:miter lim="400000"/>
                      <a:headEnd type="none" w="med" len="med"/>
                      <a:tailEnd type="none" w="med" len="med"/>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cap="flat" cmpd="sng" algn="ctr">
                      <a:solidFill>
                        <a:srgbClr val="B8B8B8"/>
                      </a:solidFill>
                      <a:prstDash val="solid"/>
                      <a:miter lim="400000"/>
                      <a:headEnd type="none" w="med" len="med"/>
                      <a:tailEnd type="none" w="med" len="med"/>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cap="flat" cmpd="sng" algn="ctr">
                      <a:solidFill>
                        <a:srgbClr val="B8B8B8"/>
                      </a:solidFill>
                      <a:prstDash val="solid"/>
                      <a:miter lim="400000"/>
                      <a:headEnd type="none" w="med" len="med"/>
                      <a:tailEnd type="none" w="med" len="med"/>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a:solidFill>
                        <a:srgbClr val="000000"/>
                      </a:solidFill>
                      <a:miter lim="400000"/>
                    </a:lnR>
                    <a:lnT w="12700" cap="flat" cmpd="sng" algn="ctr">
                      <a:solidFill>
                        <a:srgbClr val="B8B8B8"/>
                      </a:solidFill>
                      <a:prstDash val="solid"/>
                      <a:miter lim="400000"/>
                      <a:headEnd type="none" w="med" len="med"/>
                      <a:tailEnd type="none" w="med" len="med"/>
                    </a:lnT>
                    <a:lnB w="12700">
                      <a:solidFill>
                        <a:srgbClr val="B8B8B8"/>
                      </a:solidFill>
                      <a:miter lim="400000"/>
                    </a:lnB>
                  </a:tcPr>
                </a:tc>
                <a:extLst>
                  <a:ext uri="{0D108BD9-81ED-4DB2-BD59-A6C34878D82A}">
                    <a16:rowId xmlns:a16="http://schemas.microsoft.com/office/drawing/2014/main" val="10005"/>
                  </a:ext>
                </a:extLst>
              </a:tr>
              <a:tr h="300566">
                <a:tc>
                  <a:txBody>
                    <a:bodyPr/>
                    <a:lstStyle/>
                    <a:p>
                      <a:pPr defTabSz="914400">
                        <a:defRPr>
                          <a:sym typeface="Helvetica Neue"/>
                        </a:defRPr>
                      </a:pPr>
                      <a:endParaRPr sz="1100" u="sng" dirty="0">
                        <a:hlinkClick r:id="rId9"/>
                      </a:endParaRPr>
                    </a:p>
                  </a:txBody>
                  <a:tcPr marL="50800" marR="50800" marT="50800" marB="50800" anchor="ctr" horzOverflow="overflow">
                    <a:lnL w="12700">
                      <a:solidFill>
                        <a:srgbClr val="000000"/>
                      </a:solidFill>
                      <a:miter lim="400000"/>
                    </a:lnL>
                    <a:lnR w="12700" cap="flat" cmpd="sng" algn="ctr">
                      <a:solidFill>
                        <a:srgbClr val="B8B8B8"/>
                      </a:solidFill>
                      <a:prstDash val="solid"/>
                      <a:miter lim="400000"/>
                      <a:headEnd type="none" w="med" len="med"/>
                      <a:tailEnd type="none" w="med" len="med"/>
                    </a:lnR>
                    <a:lnT w="12700" cap="flat" cmpd="sng" algn="ctr">
                      <a:solidFill>
                        <a:srgbClr val="B8B8B8"/>
                      </a:solidFill>
                      <a:prstDash val="solid"/>
                      <a:miter lim="400000"/>
                      <a:headEnd type="none" w="med" len="med"/>
                      <a:tailEnd type="none" w="med" len="med"/>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cap="flat" cmpd="sng" algn="ctr">
                      <a:solidFill>
                        <a:srgbClr val="B8B8B8"/>
                      </a:solidFill>
                      <a:prstDash val="solid"/>
                      <a:miter lim="400000"/>
                      <a:headEnd type="none" w="med" len="med"/>
                      <a:tailEnd type="none" w="med" len="med"/>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cap="flat" cmpd="sng" algn="ctr">
                      <a:solidFill>
                        <a:srgbClr val="B8B8B8"/>
                      </a:solidFill>
                      <a:prstDash val="solid"/>
                      <a:miter lim="400000"/>
                      <a:headEnd type="none" w="med" len="med"/>
                      <a:tailEnd type="none" w="med" len="med"/>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a:solidFill>
                        <a:srgbClr val="000000"/>
                      </a:solidFill>
                      <a:miter lim="400000"/>
                    </a:lnR>
                    <a:lnT w="12700" cap="flat" cmpd="sng" algn="ctr">
                      <a:solidFill>
                        <a:srgbClr val="B8B8B8"/>
                      </a:solidFill>
                      <a:prstDash val="solid"/>
                      <a:miter lim="400000"/>
                      <a:headEnd type="none" w="med" len="med"/>
                      <a:tailEnd type="none" w="med" len="med"/>
                    </a:lnT>
                    <a:lnB w="12700">
                      <a:solidFill>
                        <a:srgbClr val="B8B8B8"/>
                      </a:solidFill>
                      <a:miter lim="400000"/>
                    </a:lnB>
                  </a:tcPr>
                </a:tc>
                <a:extLst>
                  <a:ext uri="{0D108BD9-81ED-4DB2-BD59-A6C34878D82A}">
                    <a16:rowId xmlns:a16="http://schemas.microsoft.com/office/drawing/2014/main" val="10006"/>
                  </a:ext>
                </a:extLst>
              </a:tr>
              <a:tr h="300566">
                <a:tc>
                  <a:txBody>
                    <a:bodyPr/>
                    <a:lstStyle/>
                    <a:p>
                      <a:pPr defTabSz="914400">
                        <a:defRPr sz="1500">
                          <a:sym typeface="Helvetica Neue"/>
                        </a:defRPr>
                      </a:pPr>
                      <a:endParaRPr sz="1100" u="sng" dirty="0">
                        <a:hlinkClick r:id="rId10"/>
                      </a:endParaRPr>
                    </a:p>
                  </a:txBody>
                  <a:tcPr marL="50800" marR="50800" marT="50800" marB="50800" anchor="ctr" horzOverflow="overflow">
                    <a:lnL w="12700">
                      <a:solidFill>
                        <a:srgbClr val="000000"/>
                      </a:solidFill>
                      <a:miter lim="400000"/>
                    </a:lnL>
                    <a:lnR w="12700" cap="flat" cmpd="sng" algn="ctr">
                      <a:solidFill>
                        <a:srgbClr val="B8B8B8"/>
                      </a:solidFill>
                      <a:prstDash val="solid"/>
                      <a:miter lim="400000"/>
                      <a:headEnd type="none" w="med" len="med"/>
                      <a:tailEnd type="none" w="med" len="med"/>
                    </a:lnR>
                    <a:lnT w="12700" cap="flat" cmpd="sng" algn="ctr">
                      <a:solidFill>
                        <a:srgbClr val="B8B8B8"/>
                      </a:solidFill>
                      <a:prstDash val="solid"/>
                      <a:miter lim="400000"/>
                      <a:headEnd type="none" w="med" len="med"/>
                      <a:tailEnd type="none" w="med" len="med"/>
                    </a:lnT>
                    <a:lnB w="12700">
                      <a:solidFill>
                        <a:srgbClr val="000000"/>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cap="flat" cmpd="sng" algn="ctr">
                      <a:solidFill>
                        <a:srgbClr val="B8B8B8"/>
                      </a:solidFill>
                      <a:prstDash val="solid"/>
                      <a:miter lim="400000"/>
                      <a:headEnd type="none" w="med" len="med"/>
                      <a:tailEnd type="none" w="med" len="med"/>
                    </a:lnT>
                    <a:lnB w="12700">
                      <a:solidFill>
                        <a:srgbClr val="000000"/>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cap="flat" cmpd="sng" algn="ctr">
                      <a:solidFill>
                        <a:srgbClr val="B8B8B8"/>
                      </a:solidFill>
                      <a:prstDash val="solid"/>
                      <a:miter lim="400000"/>
                      <a:headEnd type="none" w="med" len="med"/>
                      <a:tailEnd type="none" w="med" len="med"/>
                    </a:lnT>
                    <a:lnB w="12700">
                      <a:solidFill>
                        <a:srgbClr val="000000"/>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a:solidFill>
                        <a:srgbClr val="000000"/>
                      </a:solidFill>
                      <a:miter lim="400000"/>
                    </a:lnR>
                    <a:lnT w="12700" cap="flat" cmpd="sng" algn="ctr">
                      <a:solidFill>
                        <a:srgbClr val="B8B8B8"/>
                      </a:solidFill>
                      <a:prstDash val="solid"/>
                      <a:miter lim="400000"/>
                      <a:headEnd type="none" w="med" len="med"/>
                      <a:tailEnd type="none" w="med" len="med"/>
                    </a:lnT>
                    <a:lnB w="12700">
                      <a:solidFill>
                        <a:srgbClr val="000000"/>
                      </a:solidFill>
                      <a:miter lim="400000"/>
                    </a:lnB>
                  </a:tcPr>
                </a:tc>
                <a:extLst>
                  <a:ext uri="{0D108BD9-81ED-4DB2-BD59-A6C34878D82A}">
                    <a16:rowId xmlns:a16="http://schemas.microsoft.com/office/drawing/2014/main" val="10007"/>
                  </a:ext>
                </a:extLst>
              </a:tr>
              <a:tr h="440266">
                <a:tc>
                  <a:txBody>
                    <a:bodyPr/>
                    <a:lstStyle/>
                    <a:p>
                      <a:pPr defTabSz="914400">
                        <a:defRPr sz="1800"/>
                      </a:pPr>
                      <a:r>
                        <a:rPr sz="1100" b="1" dirty="0">
                          <a:sym typeface="Helvetica Neue"/>
                        </a:rPr>
                        <a:t>Workout 2</a:t>
                      </a:r>
                    </a:p>
                  </a:txBody>
                  <a:tcPr marL="50800" marR="50800" marT="50800" marB="50800" anchor="ctr"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a:solidFill>
                        <a:srgbClr val="000000"/>
                      </a:solidFill>
                      <a:miter lim="400000"/>
                    </a:lnB>
                    <a:solidFill>
                      <a:schemeClr val="accent3">
                        <a:hueOff val="362282"/>
                        <a:satOff val="31803"/>
                        <a:lumOff val="-18242"/>
                      </a:schemeClr>
                    </a:solidFill>
                  </a:tcPr>
                </a:tc>
                <a:tc>
                  <a:txBody>
                    <a:bodyPr/>
                    <a:lstStyle/>
                    <a:p>
                      <a:pPr defTabSz="914400">
                        <a:defRPr sz="1800"/>
                      </a:pPr>
                      <a:r>
                        <a:rPr sz="1100" b="1" dirty="0">
                          <a:solidFill>
                            <a:srgbClr val="FFFFFF"/>
                          </a:solidFill>
                          <a:sym typeface="Helvetica Neue"/>
                        </a:rPr>
                        <a:t>Sets x Reps</a:t>
                      </a:r>
                    </a:p>
                  </a:txBody>
                  <a:tcPr marL="50800" marR="50800" marT="50800" marB="5080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a:solidFill>
                        <a:srgbClr val="000000"/>
                      </a:solidFill>
                      <a:miter lim="400000"/>
                    </a:lnB>
                    <a:solidFill>
                      <a:schemeClr val="accent3">
                        <a:hueOff val="362282"/>
                        <a:satOff val="31803"/>
                        <a:lumOff val="-18242"/>
                      </a:schemeClr>
                    </a:solidFill>
                  </a:tcPr>
                </a:tc>
                <a:tc>
                  <a:txBody>
                    <a:bodyPr/>
                    <a:lstStyle/>
                    <a:p>
                      <a:pPr defTabSz="914400">
                        <a:defRPr sz="1800"/>
                      </a:pPr>
                      <a:r>
                        <a:rPr sz="1100" b="1" dirty="0">
                          <a:solidFill>
                            <a:srgbClr val="FFFFFF"/>
                          </a:solidFill>
                          <a:sym typeface="Helvetica Neue"/>
                        </a:rPr>
                        <a:t>Weights</a:t>
                      </a:r>
                    </a:p>
                  </a:txBody>
                  <a:tcPr marL="50800" marR="50800" marT="50800" marB="5080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a:solidFill>
                        <a:srgbClr val="000000"/>
                      </a:solidFill>
                      <a:miter lim="400000"/>
                    </a:lnB>
                    <a:solidFill>
                      <a:schemeClr val="accent3">
                        <a:hueOff val="362282"/>
                        <a:satOff val="31803"/>
                        <a:lumOff val="-18242"/>
                      </a:schemeClr>
                    </a:solidFill>
                  </a:tcPr>
                </a:tc>
                <a:tc>
                  <a:txBody>
                    <a:bodyPr/>
                    <a:lstStyle/>
                    <a:p>
                      <a:pPr defTabSz="914400">
                        <a:defRPr sz="1800"/>
                      </a:pPr>
                      <a:r>
                        <a:rPr sz="1100" b="1" dirty="0">
                          <a:solidFill>
                            <a:srgbClr val="FFFFFF"/>
                          </a:solidFill>
                          <a:sym typeface="Helvetica Neue"/>
                        </a:rPr>
                        <a:t>Rest</a:t>
                      </a:r>
                    </a:p>
                  </a:txBody>
                  <a:tcPr marL="50800" marR="50800" marT="50800" marB="50800" anchor="ctr"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cap="flat" cmpd="sng" algn="ctr">
                      <a:solidFill>
                        <a:srgbClr val="000000"/>
                      </a:solidFill>
                      <a:prstDash val="solid"/>
                      <a:miter lim="400000"/>
                      <a:headEnd type="none" w="med" len="med"/>
                      <a:tailEnd type="none" w="med" len="med"/>
                    </a:lnT>
                    <a:lnB w="12700">
                      <a:solidFill>
                        <a:srgbClr val="000000"/>
                      </a:solidFill>
                      <a:miter lim="400000"/>
                    </a:lnB>
                    <a:solidFill>
                      <a:schemeClr val="accent3">
                        <a:hueOff val="362282"/>
                        <a:satOff val="31803"/>
                        <a:lumOff val="-18242"/>
                      </a:schemeClr>
                    </a:solidFill>
                  </a:tcPr>
                </a:tc>
                <a:extLst>
                  <a:ext uri="{0D108BD9-81ED-4DB2-BD59-A6C34878D82A}">
                    <a16:rowId xmlns:a16="http://schemas.microsoft.com/office/drawing/2014/main" val="10008"/>
                  </a:ext>
                </a:extLst>
              </a:tr>
              <a:tr h="300566">
                <a:tc>
                  <a:txBody>
                    <a:bodyPr/>
                    <a:lstStyle/>
                    <a:p>
                      <a:pPr defTabSz="914400">
                        <a:defRPr>
                          <a:sym typeface="Helvetica Neue"/>
                        </a:defRPr>
                      </a:pPr>
                      <a:endParaRPr sz="1100" u="sng" dirty="0">
                        <a:hlinkClick r:id="rId11"/>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000000"/>
                      </a:solidFill>
                      <a:miter lim="400000"/>
                    </a:lnT>
                    <a:lnB w="12700">
                      <a:solidFill>
                        <a:srgbClr val="B8B8B8"/>
                      </a:solidFill>
                      <a:miter lim="400000"/>
                    </a:lnB>
                  </a:tcPr>
                </a:tc>
                <a:extLst>
                  <a:ext uri="{0D108BD9-81ED-4DB2-BD59-A6C34878D82A}">
                    <a16:rowId xmlns:a16="http://schemas.microsoft.com/office/drawing/2014/main" val="10009"/>
                  </a:ext>
                </a:extLst>
              </a:tr>
              <a:tr h="300566">
                <a:tc>
                  <a:txBody>
                    <a:bodyPr/>
                    <a:lstStyle/>
                    <a:p>
                      <a:pPr defTabSz="914400">
                        <a:defRPr>
                          <a:sym typeface="Helvetica Neue"/>
                        </a:defRPr>
                      </a:pPr>
                      <a:endParaRPr sz="1100" u="sng" dirty="0">
                        <a:hlinkClick r:id="rId12"/>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10"/>
                  </a:ext>
                </a:extLst>
              </a:tr>
              <a:tr h="300566">
                <a:tc>
                  <a:txBody>
                    <a:bodyPr/>
                    <a:lstStyle/>
                    <a:p>
                      <a:pPr defTabSz="914400">
                        <a:defRPr>
                          <a:sym typeface="Helvetica Neue"/>
                        </a:defRPr>
                      </a:pPr>
                      <a:endParaRPr sz="1100" u="sng" dirty="0">
                        <a:hlinkClick r:id="rId13"/>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11"/>
                  </a:ext>
                </a:extLst>
              </a:tr>
              <a:tr h="300566">
                <a:tc>
                  <a:txBody>
                    <a:bodyPr/>
                    <a:lstStyle/>
                    <a:p>
                      <a:pPr defTabSz="914400">
                        <a:defRPr>
                          <a:sym typeface="Helvetica Neue"/>
                        </a:defRPr>
                      </a:pPr>
                      <a:endParaRPr sz="1100" u="sng" dirty="0">
                        <a:hlinkClick r:id="rId14"/>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12"/>
                  </a:ext>
                </a:extLst>
              </a:tr>
              <a:tr h="300566">
                <a:tc>
                  <a:txBody>
                    <a:bodyPr/>
                    <a:lstStyle/>
                    <a:p>
                      <a:pPr defTabSz="914400">
                        <a:defRPr sz="1500">
                          <a:sym typeface="Helvetica Neue"/>
                        </a:defRPr>
                      </a:pPr>
                      <a:endParaRPr sz="1100" u="sng" dirty="0">
                        <a:hlinkClick r:id="rId15"/>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13"/>
                  </a:ext>
                </a:extLst>
              </a:tr>
              <a:tr h="300566">
                <a:tc>
                  <a:txBody>
                    <a:bodyPr/>
                    <a:lstStyle/>
                    <a:p>
                      <a:pPr defTabSz="914400">
                        <a:defRPr>
                          <a:sym typeface="Helvetica Neue"/>
                        </a:defRPr>
                      </a:pPr>
                      <a:endParaRPr sz="1100" u="sng" dirty="0">
                        <a:hlinkClick r:id="rId16"/>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14"/>
                  </a:ext>
                </a:extLst>
              </a:tr>
              <a:tr h="300566">
                <a:tc>
                  <a:txBody>
                    <a:bodyPr/>
                    <a:lstStyle/>
                    <a:p>
                      <a:pPr defTabSz="914400">
                        <a:defRPr>
                          <a:sym typeface="Helvetica Neue"/>
                        </a:defRPr>
                      </a:pPr>
                      <a:endParaRPr sz="1100" u="sng" dirty="0">
                        <a:hlinkClick r:id="rId17"/>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000000"/>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000000"/>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000000"/>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000000"/>
                      </a:solidFill>
                      <a:miter lim="400000"/>
                    </a:lnB>
                  </a:tcPr>
                </a:tc>
                <a:extLst>
                  <a:ext uri="{0D108BD9-81ED-4DB2-BD59-A6C34878D82A}">
                    <a16:rowId xmlns:a16="http://schemas.microsoft.com/office/drawing/2014/main" val="10015"/>
                  </a:ext>
                </a:extLst>
              </a:tr>
              <a:tr h="368300">
                <a:tc>
                  <a:txBody>
                    <a:bodyPr/>
                    <a:lstStyle/>
                    <a:p>
                      <a:pPr defTabSz="914400">
                        <a:defRPr sz="1800"/>
                      </a:pPr>
                      <a:r>
                        <a:rPr sz="1100" b="1">
                          <a:sym typeface="Helvetica Neue"/>
                        </a:rPr>
                        <a:t>Workout 3</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a:pPr>
                      <a:r>
                        <a:rPr sz="1100" b="1">
                          <a:solidFill>
                            <a:srgbClr val="FFFFFF"/>
                          </a:solidFill>
                          <a:sym typeface="Helvetica Neue"/>
                        </a:rPr>
                        <a:t>Sets x Reps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a:pPr>
                      <a:r>
                        <a:rPr sz="1100" b="1" dirty="0">
                          <a:solidFill>
                            <a:srgbClr val="FFFFFF"/>
                          </a:solidFill>
                          <a:sym typeface="Helvetica Neue"/>
                        </a:rPr>
                        <a:t>Weights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a:pPr>
                      <a:r>
                        <a:rPr sz="1100" b="1" dirty="0">
                          <a:solidFill>
                            <a:srgbClr val="FFFFFF"/>
                          </a:solidFill>
                          <a:sym typeface="Helvetica Neue"/>
                        </a:rPr>
                        <a:t>Rest</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extLst>
                  <a:ext uri="{0D108BD9-81ED-4DB2-BD59-A6C34878D82A}">
                    <a16:rowId xmlns:a16="http://schemas.microsoft.com/office/drawing/2014/main" val="10016"/>
                  </a:ext>
                </a:extLst>
              </a:tr>
              <a:tr h="300566">
                <a:tc>
                  <a:txBody>
                    <a:bodyPr/>
                    <a:lstStyle/>
                    <a:p>
                      <a:pPr defTabSz="914400">
                        <a:defRPr>
                          <a:sym typeface="Helvetica Neue"/>
                        </a:defRPr>
                      </a:pPr>
                      <a:endParaRPr sz="1100" u="sng" dirty="0">
                        <a:hlinkClick r:id="rId18"/>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000000"/>
                      </a:solidFill>
                      <a:miter lim="400000"/>
                    </a:lnT>
                    <a:lnB w="12700">
                      <a:solidFill>
                        <a:srgbClr val="B8B8B8"/>
                      </a:solidFill>
                      <a:miter lim="400000"/>
                    </a:lnB>
                  </a:tcPr>
                </a:tc>
                <a:extLst>
                  <a:ext uri="{0D108BD9-81ED-4DB2-BD59-A6C34878D82A}">
                    <a16:rowId xmlns:a16="http://schemas.microsoft.com/office/drawing/2014/main" val="10017"/>
                  </a:ext>
                </a:extLst>
              </a:tr>
              <a:tr h="300566">
                <a:tc>
                  <a:txBody>
                    <a:bodyPr/>
                    <a:lstStyle/>
                    <a:p>
                      <a:pPr defTabSz="914400">
                        <a:defRPr sz="1500">
                          <a:sym typeface="Helvetica Neue"/>
                        </a:defRPr>
                      </a:pPr>
                      <a:endParaRPr sz="1100" u="sng" dirty="0">
                        <a:hlinkClick r:id="rId19"/>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18"/>
                  </a:ext>
                </a:extLst>
              </a:tr>
              <a:tr h="300566">
                <a:tc>
                  <a:txBody>
                    <a:bodyPr/>
                    <a:lstStyle/>
                    <a:p>
                      <a:pPr defTabSz="914400">
                        <a:defRPr sz="1200">
                          <a:sym typeface="Helvetica Neue"/>
                        </a:defRPr>
                      </a:pPr>
                      <a:endParaRPr sz="1100" u="sng" dirty="0">
                        <a:hlinkClick r:id="rId20"/>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19"/>
                  </a:ext>
                </a:extLst>
              </a:tr>
              <a:tr h="300566">
                <a:tc>
                  <a:txBody>
                    <a:bodyPr/>
                    <a:lstStyle/>
                    <a:p>
                      <a:pPr defTabSz="914400">
                        <a:defRPr sz="1500">
                          <a:sym typeface="Helvetica Neue"/>
                        </a:defRPr>
                      </a:pPr>
                      <a:endParaRPr sz="1100" u="sng" dirty="0">
                        <a:hlinkClick r:id="rId21"/>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20"/>
                  </a:ext>
                </a:extLst>
              </a:tr>
              <a:tr h="300566">
                <a:tc>
                  <a:txBody>
                    <a:bodyPr/>
                    <a:lstStyle/>
                    <a:p>
                      <a:pPr defTabSz="914400">
                        <a:defRPr>
                          <a:sym typeface="Helvetica Neue"/>
                        </a:defRPr>
                      </a:pPr>
                      <a:endParaRPr u="sng" dirty="0">
                        <a:hlinkClick r:id="rId22"/>
                      </a:endParaRPr>
                    </a:p>
                  </a:txBody>
                  <a:tcPr marL="50800" marR="50800" marT="50800" marB="50800" anchor="ctr" horzOverflow="overflow">
                    <a:lnL w="12700">
                      <a:solidFill>
                        <a:srgbClr val="000000"/>
                      </a:solidFill>
                      <a:miter lim="400000"/>
                    </a:lnL>
                    <a:lnR w="12700" cap="flat" cmpd="sng" algn="ctr">
                      <a:solidFill>
                        <a:srgbClr val="B8B8B8"/>
                      </a:solidFill>
                      <a:prstDash val="solid"/>
                      <a:miter lim="400000"/>
                      <a:headEnd type="none" w="med" len="med"/>
                      <a:tailEnd type="none" w="med" len="med"/>
                    </a:lnR>
                    <a:lnT w="12700" cap="flat" cmpd="sng" algn="ctr">
                      <a:solidFill>
                        <a:srgbClr val="B8B8B8"/>
                      </a:solidFill>
                      <a:prstDash val="solid"/>
                      <a:miter lim="400000"/>
                      <a:headEnd type="none" w="med" len="med"/>
                      <a:tailEnd type="none" w="med" len="med"/>
                    </a:lnT>
                    <a:lnB w="12700">
                      <a:solidFill>
                        <a:srgbClr val="B8B8B8"/>
                      </a:solidFill>
                      <a:miter lim="400000"/>
                    </a:lnB>
                  </a:tcPr>
                </a:tc>
                <a:tc>
                  <a:txBody>
                    <a:bodyPr/>
                    <a:lstStyle/>
                    <a:p>
                      <a:pPr defTabSz="914400">
                        <a:defRPr sz="1800"/>
                      </a:pPr>
                      <a:endParaRPr sz="1600" dirty="0">
                        <a:sym typeface="Helvetica Neue"/>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cap="flat" cmpd="sng" algn="ctr">
                      <a:solidFill>
                        <a:srgbClr val="B8B8B8"/>
                      </a:solidFill>
                      <a:prstDash val="solid"/>
                      <a:miter lim="400000"/>
                      <a:headEnd type="none" w="med" len="med"/>
                      <a:tailEnd type="none" w="med" len="med"/>
                    </a:lnT>
                    <a:lnB w="12700">
                      <a:solidFill>
                        <a:srgbClr val="B8B8B8"/>
                      </a:solidFill>
                      <a:miter lim="400000"/>
                    </a:lnB>
                  </a:tcPr>
                </a:tc>
                <a:tc>
                  <a:txBody>
                    <a:bodyPr/>
                    <a:lstStyle/>
                    <a:p>
                      <a:pPr defTabSz="914400">
                        <a:defRPr sz="1800"/>
                      </a:pPr>
                      <a:endParaRPr sz="1600" dirty="0">
                        <a:sym typeface="Helvetica Neue"/>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cap="flat" cmpd="sng" algn="ctr">
                      <a:solidFill>
                        <a:srgbClr val="B8B8B8"/>
                      </a:solidFill>
                      <a:prstDash val="solid"/>
                      <a:miter lim="400000"/>
                      <a:headEnd type="none" w="med" len="med"/>
                      <a:tailEnd type="none" w="med" len="med"/>
                    </a:lnT>
                    <a:lnB w="12700">
                      <a:solidFill>
                        <a:srgbClr val="B8B8B8"/>
                      </a:solidFill>
                      <a:miter lim="400000"/>
                    </a:lnB>
                  </a:tcPr>
                </a:tc>
                <a:tc>
                  <a:txBody>
                    <a:bodyPr/>
                    <a:lstStyle/>
                    <a:p>
                      <a:pPr defTabSz="914400">
                        <a:defRPr sz="1800"/>
                      </a:pPr>
                      <a:endParaRPr sz="1600" dirty="0">
                        <a:sym typeface="Helvetica Neue"/>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a:solidFill>
                        <a:srgbClr val="000000"/>
                      </a:solidFill>
                      <a:miter lim="400000"/>
                    </a:lnR>
                    <a:lnT w="12700" cap="flat" cmpd="sng" algn="ctr">
                      <a:solidFill>
                        <a:srgbClr val="B8B8B8"/>
                      </a:solidFill>
                      <a:prstDash val="solid"/>
                      <a:miter lim="400000"/>
                      <a:headEnd type="none" w="med" len="med"/>
                      <a:tailEnd type="none" w="med" len="med"/>
                    </a:lnT>
                    <a:lnB w="12700">
                      <a:solidFill>
                        <a:srgbClr val="B8B8B8"/>
                      </a:solidFill>
                      <a:miter lim="400000"/>
                    </a:lnB>
                  </a:tcPr>
                </a:tc>
                <a:extLst>
                  <a:ext uri="{0D108BD9-81ED-4DB2-BD59-A6C34878D82A}">
                    <a16:rowId xmlns:a16="http://schemas.microsoft.com/office/drawing/2014/main" val="10022"/>
                  </a:ext>
                </a:extLst>
              </a:tr>
              <a:tr h="300566">
                <a:tc>
                  <a:txBody>
                    <a:bodyPr/>
                    <a:lstStyle/>
                    <a:p>
                      <a:pPr defTabSz="914400">
                        <a:defRPr sz="1400">
                          <a:sym typeface="Helvetica Neue"/>
                        </a:defRPr>
                      </a:pPr>
                      <a:endParaRPr u="sng" dirty="0">
                        <a:hlinkClick r:id="rId23"/>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000000"/>
                      </a:solidFill>
                      <a:miter lim="400000"/>
                    </a:lnB>
                  </a:tcPr>
                </a:tc>
                <a:tc>
                  <a:txBody>
                    <a:bodyPr/>
                    <a:lstStyle/>
                    <a:p>
                      <a:pPr defTabSz="914400">
                        <a:defRPr sz="1800"/>
                      </a:pPr>
                      <a:endParaRPr sz="16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000000"/>
                      </a:solidFill>
                      <a:miter lim="400000"/>
                    </a:lnB>
                  </a:tcPr>
                </a:tc>
                <a:tc>
                  <a:txBody>
                    <a:bodyPr/>
                    <a:lstStyle/>
                    <a:p>
                      <a:pPr defTabSz="914400">
                        <a:defRPr sz="1800"/>
                      </a:pPr>
                      <a:endParaRPr sz="16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000000"/>
                      </a:solidFill>
                      <a:miter lim="400000"/>
                    </a:lnB>
                  </a:tcPr>
                </a:tc>
                <a:tc>
                  <a:txBody>
                    <a:bodyPr/>
                    <a:lstStyle/>
                    <a:p>
                      <a:pPr defTabSz="914400">
                        <a:defRPr sz="1800"/>
                      </a:pPr>
                      <a:endParaRPr sz="16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000000"/>
                      </a:solidFill>
                      <a:miter lim="400000"/>
                    </a:lnB>
                  </a:tcPr>
                </a:tc>
                <a:extLst>
                  <a:ext uri="{0D108BD9-81ED-4DB2-BD59-A6C34878D82A}">
                    <a16:rowId xmlns:a16="http://schemas.microsoft.com/office/drawing/2014/main" val="10023"/>
                  </a:ext>
                </a:extLst>
              </a:tr>
            </a:tbl>
          </a:graphicData>
        </a:graphic>
      </p:graphicFrame>
      <p:graphicFrame>
        <p:nvGraphicFramePr>
          <p:cNvPr id="229" name="Table 229"/>
          <p:cNvGraphicFramePr/>
          <p:nvPr>
            <p:extLst>
              <p:ext uri="{D42A27DB-BD31-4B8C-83A1-F6EECF244321}">
                <p14:modId xmlns:p14="http://schemas.microsoft.com/office/powerpoint/2010/main" val="3487141261"/>
              </p:ext>
            </p:extLst>
          </p:nvPr>
        </p:nvGraphicFramePr>
        <p:xfrm>
          <a:off x="6819900" y="1714500"/>
          <a:ext cx="5127624" cy="7362600"/>
        </p:xfrm>
        <a:graphic>
          <a:graphicData uri="http://schemas.openxmlformats.org/drawingml/2006/table">
            <a:tbl>
              <a:tblPr firstRow="1" bandRow="1">
                <a:tableStyleId>{4C3C2611-4C71-4FC5-86AE-919BDF0F9419}</a:tableStyleId>
              </a:tblPr>
              <a:tblGrid>
                <a:gridCol w="1574800">
                  <a:extLst>
                    <a:ext uri="{9D8B030D-6E8A-4147-A177-3AD203B41FA5}">
                      <a16:colId xmlns:a16="http://schemas.microsoft.com/office/drawing/2014/main" val="20000"/>
                    </a:ext>
                  </a:extLst>
                </a:gridCol>
                <a:gridCol w="1455208">
                  <a:extLst>
                    <a:ext uri="{9D8B030D-6E8A-4147-A177-3AD203B41FA5}">
                      <a16:colId xmlns:a16="http://schemas.microsoft.com/office/drawing/2014/main" val="20001"/>
                    </a:ext>
                  </a:extLst>
                </a:gridCol>
                <a:gridCol w="1065741">
                  <a:extLst>
                    <a:ext uri="{9D8B030D-6E8A-4147-A177-3AD203B41FA5}">
                      <a16:colId xmlns:a16="http://schemas.microsoft.com/office/drawing/2014/main" val="20002"/>
                    </a:ext>
                  </a:extLst>
                </a:gridCol>
                <a:gridCol w="1031875">
                  <a:extLst>
                    <a:ext uri="{9D8B030D-6E8A-4147-A177-3AD203B41FA5}">
                      <a16:colId xmlns:a16="http://schemas.microsoft.com/office/drawing/2014/main" val="20003"/>
                    </a:ext>
                  </a:extLst>
                </a:gridCol>
              </a:tblGrid>
              <a:tr h="458556">
                <a:tc>
                  <a:txBody>
                    <a:bodyPr/>
                    <a:lstStyle/>
                    <a:p>
                      <a:pPr defTabSz="914400">
                        <a:defRPr sz="1800" b="0">
                          <a:solidFill>
                            <a:srgbClr val="000000"/>
                          </a:solidFill>
                        </a:defRPr>
                      </a:pPr>
                      <a:r>
                        <a:rPr sz="1100" b="1" dirty="0">
                          <a:sym typeface="Helvetica Neue"/>
                        </a:rPr>
                        <a:t>Workout 1</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b="0">
                          <a:solidFill>
                            <a:srgbClr val="000000"/>
                          </a:solidFill>
                        </a:defRPr>
                      </a:pPr>
                      <a:r>
                        <a:rPr sz="1100" b="1">
                          <a:solidFill>
                            <a:srgbClr val="FFFFFF"/>
                          </a:solidFill>
                          <a:sym typeface="Helvetica Neue"/>
                        </a:rPr>
                        <a:t>Sets x Reps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b="0">
                          <a:solidFill>
                            <a:srgbClr val="000000"/>
                          </a:solidFill>
                        </a:defRPr>
                      </a:pPr>
                      <a:r>
                        <a:rPr sz="1100" b="1">
                          <a:solidFill>
                            <a:srgbClr val="FFFFFF"/>
                          </a:solidFill>
                          <a:sym typeface="Helvetica Neue"/>
                        </a:rPr>
                        <a:t>Weights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b="0">
                          <a:solidFill>
                            <a:srgbClr val="000000"/>
                          </a:solidFill>
                        </a:defRPr>
                      </a:pPr>
                      <a:r>
                        <a:rPr sz="1100" b="1">
                          <a:solidFill>
                            <a:srgbClr val="FFFFFF"/>
                          </a:solidFill>
                          <a:sym typeface="Helvetica Neue"/>
                        </a:rPr>
                        <a:t>Rest</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extLst>
                  <a:ext uri="{0D108BD9-81ED-4DB2-BD59-A6C34878D82A}">
                    <a16:rowId xmlns:a16="http://schemas.microsoft.com/office/drawing/2014/main" val="10000"/>
                  </a:ext>
                </a:extLst>
              </a:tr>
              <a:tr h="304275">
                <a:tc>
                  <a:txBody>
                    <a:bodyPr/>
                    <a:lstStyle/>
                    <a:p>
                      <a:pPr defTabSz="914400">
                        <a:defRPr>
                          <a:sym typeface="Helvetica Neue"/>
                        </a:defRPr>
                      </a:pPr>
                      <a:endParaRPr lang="en-US" sz="1100" u="sng" dirty="0">
                        <a:hlinkClick r:id="rId4"/>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lang="en-US"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lang="en-US"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lang="en-US"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000000"/>
                      </a:solidFill>
                      <a:miter lim="400000"/>
                    </a:lnT>
                    <a:lnB w="12700">
                      <a:solidFill>
                        <a:srgbClr val="B8B8B8"/>
                      </a:solidFill>
                      <a:miter lim="400000"/>
                    </a:lnB>
                  </a:tcPr>
                </a:tc>
                <a:extLst>
                  <a:ext uri="{0D108BD9-81ED-4DB2-BD59-A6C34878D82A}">
                    <a16:rowId xmlns:a16="http://schemas.microsoft.com/office/drawing/2014/main" val="10001"/>
                  </a:ext>
                </a:extLst>
              </a:tr>
              <a:tr h="304275">
                <a:tc>
                  <a:txBody>
                    <a:bodyPr/>
                    <a:lstStyle/>
                    <a:p>
                      <a:pPr defTabSz="914400">
                        <a:defRPr sz="1500">
                          <a:sym typeface="Helvetica Neue"/>
                        </a:defRPr>
                      </a:pPr>
                      <a:endParaRPr lang="en-US" sz="1100" u="sng">
                        <a:hlinkClick r:id="rId5"/>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lang="en-US"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lang="en-US"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lang="en-US"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2"/>
                  </a:ext>
                </a:extLst>
              </a:tr>
              <a:tr h="304275">
                <a:tc>
                  <a:txBody>
                    <a:bodyPr/>
                    <a:lstStyle/>
                    <a:p>
                      <a:pPr defTabSz="914400">
                        <a:defRPr sz="1500">
                          <a:sym typeface="Helvetica Neue"/>
                        </a:defRPr>
                      </a:pPr>
                      <a:endParaRPr lang="en-US" sz="1100" u="sng" dirty="0">
                        <a:hlinkClick r:id="rId6"/>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lang="en-US"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lang="en-US"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lang="en-US"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3"/>
                  </a:ext>
                </a:extLst>
              </a:tr>
              <a:tr h="304275">
                <a:tc>
                  <a:txBody>
                    <a:bodyPr/>
                    <a:lstStyle/>
                    <a:p>
                      <a:pPr defTabSz="914400">
                        <a:defRPr sz="1500">
                          <a:sym typeface="Helvetica Neue"/>
                        </a:defRPr>
                      </a:pPr>
                      <a:endParaRPr lang="en-US" sz="1100" u="sng" dirty="0">
                        <a:hlinkClick r:id="rId7"/>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lang="en-US"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lang="en-US"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lang="en-US"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4"/>
                  </a:ext>
                </a:extLst>
              </a:tr>
              <a:tr h="304275">
                <a:tc>
                  <a:txBody>
                    <a:bodyPr/>
                    <a:lstStyle/>
                    <a:p>
                      <a:pPr defTabSz="914400">
                        <a:defRPr sz="1300">
                          <a:sym typeface="Helvetica Neue"/>
                        </a:defRPr>
                      </a:pPr>
                      <a:endParaRPr lang="en-US" sz="1100" u="sng">
                        <a:hlinkClick r:id="rId8"/>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lang="en-US"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lang="en-US"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lang="en-US"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5"/>
                  </a:ext>
                </a:extLst>
              </a:tr>
              <a:tr h="304275">
                <a:tc>
                  <a:txBody>
                    <a:bodyPr/>
                    <a:lstStyle/>
                    <a:p>
                      <a:pPr defTabSz="914400">
                        <a:defRPr>
                          <a:sym typeface="Helvetica Neue"/>
                        </a:defRPr>
                      </a:pPr>
                      <a:endParaRPr lang="en-US" sz="1100" u="sng">
                        <a:hlinkClick r:id="rId9"/>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lang="en-US"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lang="en-US"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lang="en-US"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6"/>
                  </a:ext>
                </a:extLst>
              </a:tr>
              <a:tr h="304275">
                <a:tc>
                  <a:txBody>
                    <a:bodyPr/>
                    <a:lstStyle/>
                    <a:p>
                      <a:pPr defTabSz="914400">
                        <a:defRPr sz="1500">
                          <a:sym typeface="Helvetica Neue"/>
                        </a:defRPr>
                      </a:pPr>
                      <a:endParaRPr lang="en-US" sz="1100" u="sng" dirty="0">
                        <a:hlinkClick r:id="rId10"/>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000000"/>
                      </a:solidFill>
                      <a:miter lim="400000"/>
                    </a:lnB>
                  </a:tcPr>
                </a:tc>
                <a:tc>
                  <a:txBody>
                    <a:bodyPr/>
                    <a:lstStyle/>
                    <a:p>
                      <a:pPr defTabSz="914400">
                        <a:defRPr sz="1800"/>
                      </a:pPr>
                      <a:endParaRPr lang="en-US"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000000"/>
                      </a:solidFill>
                      <a:miter lim="400000"/>
                    </a:lnB>
                  </a:tcPr>
                </a:tc>
                <a:tc>
                  <a:txBody>
                    <a:bodyPr/>
                    <a:lstStyle/>
                    <a:p>
                      <a:pPr defTabSz="914400">
                        <a:defRPr sz="1800"/>
                      </a:pPr>
                      <a:endParaRPr lang="en-US"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000000"/>
                      </a:solidFill>
                      <a:miter lim="400000"/>
                    </a:lnB>
                  </a:tcPr>
                </a:tc>
                <a:tc>
                  <a:txBody>
                    <a:bodyPr/>
                    <a:lstStyle/>
                    <a:p>
                      <a:pPr defTabSz="914400">
                        <a:defRPr sz="1800"/>
                      </a:pPr>
                      <a:endParaRPr lang="en-US"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000000"/>
                      </a:solidFill>
                      <a:miter lim="400000"/>
                    </a:lnB>
                  </a:tcPr>
                </a:tc>
                <a:extLst>
                  <a:ext uri="{0D108BD9-81ED-4DB2-BD59-A6C34878D82A}">
                    <a16:rowId xmlns:a16="http://schemas.microsoft.com/office/drawing/2014/main" val="10007"/>
                  </a:ext>
                </a:extLst>
              </a:tr>
              <a:tr h="445699">
                <a:tc>
                  <a:txBody>
                    <a:bodyPr/>
                    <a:lstStyle/>
                    <a:p>
                      <a:pPr defTabSz="914400">
                        <a:defRPr sz="1800"/>
                      </a:pPr>
                      <a:r>
                        <a:rPr sz="1100" b="1">
                          <a:sym typeface="Helvetica Neue"/>
                        </a:rPr>
                        <a:t>Workout 2</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a:pPr>
                      <a:r>
                        <a:rPr sz="1100" b="1" dirty="0">
                          <a:solidFill>
                            <a:srgbClr val="FFFFFF"/>
                          </a:solidFill>
                          <a:sym typeface="Helvetica Neue"/>
                        </a:rPr>
                        <a:t>Sets x Reps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a:pPr>
                      <a:r>
                        <a:rPr sz="1100" b="1" dirty="0">
                          <a:solidFill>
                            <a:srgbClr val="FFFFFF"/>
                          </a:solidFill>
                          <a:sym typeface="Helvetica Neue"/>
                        </a:rPr>
                        <a:t>Weights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a:pPr>
                      <a:r>
                        <a:rPr sz="1100" b="1">
                          <a:solidFill>
                            <a:srgbClr val="FFFFFF"/>
                          </a:solidFill>
                          <a:sym typeface="Helvetica Neue"/>
                        </a:rPr>
                        <a:t>Rest</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extLst>
                  <a:ext uri="{0D108BD9-81ED-4DB2-BD59-A6C34878D82A}">
                    <a16:rowId xmlns:a16="http://schemas.microsoft.com/office/drawing/2014/main" val="10008"/>
                  </a:ext>
                </a:extLst>
              </a:tr>
              <a:tr h="304275">
                <a:tc>
                  <a:txBody>
                    <a:bodyPr/>
                    <a:lstStyle/>
                    <a:p>
                      <a:pPr defTabSz="914400">
                        <a:defRPr>
                          <a:sym typeface="Helvetica Neue"/>
                        </a:defRPr>
                      </a:pPr>
                      <a:endParaRPr sz="1100" u="sng" dirty="0">
                        <a:hlinkClick r:id="rId11"/>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000000"/>
                      </a:solidFill>
                      <a:miter lim="400000"/>
                    </a:lnT>
                    <a:lnB w="12700">
                      <a:solidFill>
                        <a:srgbClr val="B8B8B8"/>
                      </a:solidFill>
                      <a:miter lim="400000"/>
                    </a:lnB>
                  </a:tcPr>
                </a:tc>
                <a:extLst>
                  <a:ext uri="{0D108BD9-81ED-4DB2-BD59-A6C34878D82A}">
                    <a16:rowId xmlns:a16="http://schemas.microsoft.com/office/drawing/2014/main" val="10009"/>
                  </a:ext>
                </a:extLst>
              </a:tr>
              <a:tr h="304275">
                <a:tc>
                  <a:txBody>
                    <a:bodyPr/>
                    <a:lstStyle/>
                    <a:p>
                      <a:pPr defTabSz="914400">
                        <a:defRPr>
                          <a:sym typeface="Helvetica Neue"/>
                        </a:defRPr>
                      </a:pPr>
                      <a:endParaRPr sz="1100" u="sng">
                        <a:hlinkClick r:id="rId12"/>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10"/>
                  </a:ext>
                </a:extLst>
              </a:tr>
              <a:tr h="304275">
                <a:tc>
                  <a:txBody>
                    <a:bodyPr/>
                    <a:lstStyle/>
                    <a:p>
                      <a:pPr defTabSz="914400">
                        <a:defRPr>
                          <a:sym typeface="Helvetica Neue"/>
                        </a:defRPr>
                      </a:pPr>
                      <a:endParaRPr sz="1100" u="sng">
                        <a:hlinkClick r:id="rId13"/>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11"/>
                  </a:ext>
                </a:extLst>
              </a:tr>
              <a:tr h="304275">
                <a:tc>
                  <a:txBody>
                    <a:bodyPr/>
                    <a:lstStyle/>
                    <a:p>
                      <a:pPr defTabSz="914400">
                        <a:defRPr>
                          <a:sym typeface="Helvetica Neue"/>
                        </a:defRPr>
                      </a:pPr>
                      <a:endParaRPr sz="1100" u="sng">
                        <a:hlinkClick r:id="rId14"/>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12"/>
                  </a:ext>
                </a:extLst>
              </a:tr>
              <a:tr h="304275">
                <a:tc>
                  <a:txBody>
                    <a:bodyPr/>
                    <a:lstStyle/>
                    <a:p>
                      <a:pPr defTabSz="914400">
                        <a:defRPr sz="1500">
                          <a:sym typeface="Helvetica Neue"/>
                        </a:defRPr>
                      </a:pPr>
                      <a:endParaRPr sz="1100" u="sng">
                        <a:hlinkClick r:id="rId15"/>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13"/>
                  </a:ext>
                </a:extLst>
              </a:tr>
              <a:tr h="304275">
                <a:tc>
                  <a:txBody>
                    <a:bodyPr/>
                    <a:lstStyle/>
                    <a:p>
                      <a:pPr defTabSz="914400">
                        <a:defRPr>
                          <a:sym typeface="Helvetica Neue"/>
                        </a:defRPr>
                      </a:pPr>
                      <a:endParaRPr sz="1100" u="sng">
                        <a:hlinkClick r:id="rId16"/>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14"/>
                  </a:ext>
                </a:extLst>
              </a:tr>
              <a:tr h="304275">
                <a:tc>
                  <a:txBody>
                    <a:bodyPr/>
                    <a:lstStyle/>
                    <a:p>
                      <a:pPr defTabSz="914400">
                        <a:defRPr>
                          <a:sym typeface="Helvetica Neue"/>
                        </a:defRPr>
                      </a:pPr>
                      <a:endParaRPr sz="1100" u="sng" dirty="0">
                        <a:hlinkClick r:id="rId17"/>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000000"/>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000000"/>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000000"/>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000000"/>
                      </a:solidFill>
                      <a:miter lim="400000"/>
                    </a:lnB>
                  </a:tcPr>
                </a:tc>
                <a:extLst>
                  <a:ext uri="{0D108BD9-81ED-4DB2-BD59-A6C34878D82A}">
                    <a16:rowId xmlns:a16="http://schemas.microsoft.com/office/drawing/2014/main" val="10015"/>
                  </a:ext>
                </a:extLst>
              </a:tr>
              <a:tr h="372845">
                <a:tc>
                  <a:txBody>
                    <a:bodyPr/>
                    <a:lstStyle/>
                    <a:p>
                      <a:pPr defTabSz="914400">
                        <a:defRPr sz="1800"/>
                      </a:pPr>
                      <a:r>
                        <a:rPr sz="1100" b="1">
                          <a:sym typeface="Helvetica Neue"/>
                        </a:rPr>
                        <a:t>Workout 3</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a:pPr>
                      <a:r>
                        <a:rPr sz="1100" b="1">
                          <a:solidFill>
                            <a:srgbClr val="FFFFFF"/>
                          </a:solidFill>
                          <a:sym typeface="Helvetica Neue"/>
                        </a:rPr>
                        <a:t>Sets x Reps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a:pPr>
                      <a:r>
                        <a:rPr sz="1100" b="1" dirty="0">
                          <a:solidFill>
                            <a:srgbClr val="FFFFFF"/>
                          </a:solidFill>
                          <a:sym typeface="Helvetica Neue"/>
                        </a:rPr>
                        <a:t>Weights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a:pPr>
                      <a:r>
                        <a:rPr sz="1100" b="1">
                          <a:solidFill>
                            <a:srgbClr val="FFFFFF"/>
                          </a:solidFill>
                          <a:sym typeface="Helvetica Neue"/>
                        </a:rPr>
                        <a:t>Rest</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extLst>
                  <a:ext uri="{0D108BD9-81ED-4DB2-BD59-A6C34878D82A}">
                    <a16:rowId xmlns:a16="http://schemas.microsoft.com/office/drawing/2014/main" val="10016"/>
                  </a:ext>
                </a:extLst>
              </a:tr>
              <a:tr h="304275">
                <a:tc>
                  <a:txBody>
                    <a:bodyPr/>
                    <a:lstStyle/>
                    <a:p>
                      <a:pPr defTabSz="914400">
                        <a:defRPr>
                          <a:sym typeface="Helvetica Neue"/>
                        </a:defRPr>
                      </a:pPr>
                      <a:endParaRPr sz="1100" u="sng" dirty="0">
                        <a:hlinkClick r:id="rId18"/>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000000"/>
                      </a:solidFill>
                      <a:miter lim="400000"/>
                    </a:lnT>
                    <a:lnB w="12700">
                      <a:solidFill>
                        <a:srgbClr val="B8B8B8"/>
                      </a:solidFill>
                      <a:miter lim="400000"/>
                    </a:lnB>
                  </a:tcPr>
                </a:tc>
                <a:extLst>
                  <a:ext uri="{0D108BD9-81ED-4DB2-BD59-A6C34878D82A}">
                    <a16:rowId xmlns:a16="http://schemas.microsoft.com/office/drawing/2014/main" val="10017"/>
                  </a:ext>
                </a:extLst>
              </a:tr>
              <a:tr h="304275">
                <a:tc>
                  <a:txBody>
                    <a:bodyPr/>
                    <a:lstStyle/>
                    <a:p>
                      <a:pPr defTabSz="914400">
                        <a:defRPr sz="1500">
                          <a:sym typeface="Helvetica Neue"/>
                        </a:defRPr>
                      </a:pPr>
                      <a:endParaRPr sz="1100" u="sng">
                        <a:hlinkClick r:id="rId19"/>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18"/>
                  </a:ext>
                </a:extLst>
              </a:tr>
              <a:tr h="304275">
                <a:tc>
                  <a:txBody>
                    <a:bodyPr/>
                    <a:lstStyle/>
                    <a:p>
                      <a:pPr defTabSz="914400">
                        <a:defRPr sz="1200">
                          <a:sym typeface="Helvetica Neue"/>
                        </a:defRPr>
                      </a:pPr>
                      <a:endParaRPr sz="1100" u="sng">
                        <a:hlinkClick r:id="rId20"/>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19"/>
                  </a:ext>
                </a:extLst>
              </a:tr>
              <a:tr h="304275">
                <a:tc>
                  <a:txBody>
                    <a:bodyPr/>
                    <a:lstStyle/>
                    <a:p>
                      <a:pPr defTabSz="914400">
                        <a:defRPr sz="1500">
                          <a:sym typeface="Helvetica Neue"/>
                        </a:defRPr>
                      </a:pPr>
                      <a:endParaRPr sz="1100" u="sng">
                        <a:hlinkClick r:id="rId21"/>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20"/>
                  </a:ext>
                </a:extLst>
              </a:tr>
              <a:tr h="304275">
                <a:tc>
                  <a:txBody>
                    <a:bodyPr/>
                    <a:lstStyle/>
                    <a:p>
                      <a:pPr defTabSz="914400">
                        <a:defRPr>
                          <a:sym typeface="Helvetica Neue"/>
                        </a:defRPr>
                      </a:pPr>
                      <a:endParaRPr sz="1100" u="sng">
                        <a:hlinkClick r:id="rId24"/>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21"/>
                  </a:ext>
                </a:extLst>
              </a:tr>
              <a:tr h="304275">
                <a:tc>
                  <a:txBody>
                    <a:bodyPr/>
                    <a:lstStyle/>
                    <a:p>
                      <a:pPr defTabSz="914400">
                        <a:defRPr>
                          <a:sym typeface="Helvetica Neue"/>
                        </a:defRPr>
                      </a:pPr>
                      <a:endParaRPr sz="1100" u="sng">
                        <a:hlinkClick r:id="rId22"/>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22"/>
                  </a:ext>
                </a:extLst>
              </a:tr>
            </a:tbl>
          </a:graphicData>
        </a:graphic>
      </p:graphicFrame>
      <p:sp>
        <p:nvSpPr>
          <p:cNvPr id="2" name="Rectangle 1">
            <a:extLst>
              <a:ext uri="{FF2B5EF4-FFF2-40B4-BE49-F238E27FC236}">
                <a16:creationId xmlns:a16="http://schemas.microsoft.com/office/drawing/2014/main" id="{1B3780B0-A805-4634-9C58-983B0BD9CCD7}"/>
              </a:ext>
            </a:extLst>
          </p:cNvPr>
          <p:cNvSpPr/>
          <p:nvPr/>
        </p:nvSpPr>
        <p:spPr>
          <a:xfrm>
            <a:off x="1612189" y="9109914"/>
            <a:ext cx="9753600" cy="523220"/>
          </a:xfrm>
          <a:prstGeom prst="rect">
            <a:avLst/>
          </a:prstGeom>
        </p:spPr>
        <p:txBody>
          <a:bodyPr wrap="square">
            <a:spAutoFit/>
          </a:bodyPr>
          <a:lstStyle/>
          <a:p>
            <a:r>
              <a:rPr lang="en-US" sz="1400" dirty="0"/>
              <a:t>You can complete this yourself or purchase 12 completed one-month programs here: </a:t>
            </a:r>
            <a:r>
              <a:rPr lang="en-US" sz="1400" dirty="0">
                <a:hlinkClick r:id="rId25"/>
              </a:rPr>
              <a:t>https://www.fitnessmentors.com/personal-training-program-design-templates/</a:t>
            </a:r>
            <a:endParaRPr lang="en-US" sz="1400"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1" name="Table 231"/>
          <p:cNvGraphicFramePr/>
          <p:nvPr>
            <p:extLst>
              <p:ext uri="{D42A27DB-BD31-4B8C-83A1-F6EECF244321}">
                <p14:modId xmlns:p14="http://schemas.microsoft.com/office/powerpoint/2010/main" val="1431960033"/>
              </p:ext>
            </p:extLst>
          </p:nvPr>
        </p:nvGraphicFramePr>
        <p:xfrm>
          <a:off x="7620000" y="11950700"/>
          <a:ext cx="10456331" cy="345440"/>
        </p:xfrm>
        <a:graphic>
          <a:graphicData uri="http://schemas.openxmlformats.org/drawingml/2006/table">
            <a:tbl>
              <a:tblPr firstRow="1" bandRow="1">
                <a:tableStyleId>{4C3C2611-4C71-4FC5-86AE-919BDF0F9419}</a:tableStyleId>
              </a:tblPr>
              <a:tblGrid>
                <a:gridCol w="1574800">
                  <a:extLst>
                    <a:ext uri="{9D8B030D-6E8A-4147-A177-3AD203B41FA5}">
                      <a16:colId xmlns:a16="http://schemas.microsoft.com/office/drawing/2014/main" val="20000"/>
                    </a:ext>
                  </a:extLst>
                </a:gridCol>
                <a:gridCol w="1455208">
                  <a:extLst>
                    <a:ext uri="{9D8B030D-6E8A-4147-A177-3AD203B41FA5}">
                      <a16:colId xmlns:a16="http://schemas.microsoft.com/office/drawing/2014/main" val="20001"/>
                    </a:ext>
                  </a:extLst>
                </a:gridCol>
                <a:gridCol w="1065741">
                  <a:extLst>
                    <a:ext uri="{9D8B030D-6E8A-4147-A177-3AD203B41FA5}">
                      <a16:colId xmlns:a16="http://schemas.microsoft.com/office/drawing/2014/main" val="20002"/>
                    </a:ext>
                  </a:extLst>
                </a:gridCol>
                <a:gridCol w="1031875">
                  <a:extLst>
                    <a:ext uri="{9D8B030D-6E8A-4147-A177-3AD203B41FA5}">
                      <a16:colId xmlns:a16="http://schemas.microsoft.com/office/drawing/2014/main" val="20003"/>
                    </a:ext>
                  </a:extLst>
                </a:gridCol>
                <a:gridCol w="1726141">
                  <a:extLst>
                    <a:ext uri="{9D8B030D-6E8A-4147-A177-3AD203B41FA5}">
                      <a16:colId xmlns:a16="http://schemas.microsoft.com/office/drawing/2014/main" val="20004"/>
                    </a:ext>
                  </a:extLst>
                </a:gridCol>
                <a:gridCol w="1285875">
                  <a:extLst>
                    <a:ext uri="{9D8B030D-6E8A-4147-A177-3AD203B41FA5}">
                      <a16:colId xmlns:a16="http://schemas.microsoft.com/office/drawing/2014/main" val="20005"/>
                    </a:ext>
                  </a:extLst>
                </a:gridCol>
                <a:gridCol w="1065741">
                  <a:extLst>
                    <a:ext uri="{9D8B030D-6E8A-4147-A177-3AD203B41FA5}">
                      <a16:colId xmlns:a16="http://schemas.microsoft.com/office/drawing/2014/main" val="20006"/>
                    </a:ext>
                  </a:extLst>
                </a:gridCol>
                <a:gridCol w="1250950">
                  <a:extLst>
                    <a:ext uri="{9D8B030D-6E8A-4147-A177-3AD203B41FA5}">
                      <a16:colId xmlns:a16="http://schemas.microsoft.com/office/drawing/2014/main" val="20007"/>
                    </a:ext>
                  </a:extLst>
                </a:gridCol>
              </a:tblGrid>
              <a:tr h="300566">
                <a:tc>
                  <a:txBody>
                    <a:bodyPr/>
                    <a:lstStyle/>
                    <a:p>
                      <a:pPr defTabSz="914400">
                        <a:defRPr>
                          <a:sym typeface="Helvetica Neue"/>
                        </a:defRPr>
                      </a:pPr>
                      <a:endParaRPr dirty="0"/>
                    </a:p>
                  </a:txBody>
                  <a:tcPr marL="50800" marR="50800" marT="50800" marB="50800" anchor="ctr" horzOverflow="overflow">
                    <a:lnL w="12700">
                      <a:solidFill>
                        <a:srgbClr val="000000"/>
                      </a:solidFill>
                      <a:miter lim="400000"/>
                    </a:lnL>
                    <a:lnR w="12700" cap="flat" cmpd="sng" algn="ctr">
                      <a:solidFill>
                        <a:srgbClr val="B8B8B8"/>
                      </a:solidFill>
                      <a:prstDash val="solid"/>
                      <a:miter lim="400000"/>
                      <a:headEnd type="none" w="med" len="med"/>
                      <a:tailEnd type="none" w="med" len="med"/>
                    </a:lnR>
                    <a:lnT w="12700">
                      <a:solidFill>
                        <a:srgbClr val="B8B8B8"/>
                      </a:solidFill>
                      <a:miter lim="400000"/>
                    </a:lnT>
                    <a:lnB w="12700">
                      <a:solidFill>
                        <a:srgbClr val="B8B8B8"/>
                      </a:solidFill>
                      <a:miter lim="400000"/>
                    </a:lnB>
                  </a:tcPr>
                </a:tc>
                <a:tc>
                  <a:txBody>
                    <a:bodyPr/>
                    <a:lstStyle/>
                    <a:p>
                      <a:pPr defTabSz="914400">
                        <a:defRPr>
                          <a:sym typeface="Helvetica Neue"/>
                        </a:defRPr>
                      </a:pPr>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a:solidFill>
                        <a:srgbClr val="B8B8B8"/>
                      </a:solidFill>
                      <a:miter lim="400000"/>
                    </a:lnT>
                    <a:lnB w="12700">
                      <a:solidFill>
                        <a:srgbClr val="B8B8B8"/>
                      </a:solidFill>
                      <a:miter lim="400000"/>
                    </a:lnB>
                  </a:tcPr>
                </a:tc>
                <a:tc>
                  <a:txBody>
                    <a:bodyPr/>
                    <a:lstStyle/>
                    <a:p>
                      <a:pPr defTabSz="914400">
                        <a:defRPr>
                          <a:sym typeface="Helvetica Neue"/>
                        </a:defRPr>
                      </a:pPr>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a:solidFill>
                        <a:srgbClr val="B8B8B8"/>
                      </a:solidFill>
                      <a:miter lim="400000"/>
                    </a:lnT>
                    <a:lnB w="12700">
                      <a:solidFill>
                        <a:srgbClr val="B8B8B8"/>
                      </a:solidFill>
                      <a:miter lim="400000"/>
                    </a:lnB>
                  </a:tcPr>
                </a:tc>
                <a:tc>
                  <a:txBody>
                    <a:bodyPr/>
                    <a:lstStyle/>
                    <a:p>
                      <a:pPr defTabSz="914400">
                        <a:defRPr>
                          <a:sym typeface="Helvetica Neue"/>
                        </a:defRPr>
                      </a:pPr>
                      <a:endParaRPr dirty="0"/>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a:solidFill>
                        <a:srgbClr val="B8B8B8"/>
                      </a:solidFill>
                      <a:miter lim="400000"/>
                    </a:lnT>
                    <a:lnB w="12700">
                      <a:solidFill>
                        <a:srgbClr val="B8B8B8"/>
                      </a:solidFill>
                      <a:miter lim="400000"/>
                    </a:lnB>
                  </a:tcPr>
                </a:tc>
                <a:tc>
                  <a:txBody>
                    <a:bodyPr/>
                    <a:lstStyle/>
                    <a:p>
                      <a:pPr defTabSz="914400">
                        <a:defRPr>
                          <a:sym typeface="Helvetica Neue"/>
                        </a:defRPr>
                      </a:pPr>
                      <a:endParaRPr dirty="0"/>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a:solidFill>
                        <a:srgbClr val="B8B8B8"/>
                      </a:solidFill>
                      <a:miter lim="400000"/>
                    </a:lnT>
                    <a:lnB w="12700">
                      <a:solidFill>
                        <a:srgbClr val="B8B8B8"/>
                      </a:solidFill>
                      <a:miter lim="400000"/>
                    </a:lnB>
                  </a:tcPr>
                </a:tc>
                <a:tc>
                  <a:txBody>
                    <a:bodyPr/>
                    <a:lstStyle/>
                    <a:p>
                      <a:pPr defTabSz="914400">
                        <a:defRPr>
                          <a:sym typeface="Helvetica Neue"/>
                        </a:defRPr>
                      </a:pPr>
                      <a:endParaRPr dirty="0"/>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a:solidFill>
                        <a:srgbClr val="B8B8B8"/>
                      </a:solidFill>
                      <a:miter lim="400000"/>
                    </a:lnT>
                    <a:lnB w="12700">
                      <a:solidFill>
                        <a:srgbClr val="B8B8B8"/>
                      </a:solidFill>
                      <a:miter lim="400000"/>
                    </a:lnB>
                  </a:tcPr>
                </a:tc>
                <a:tc>
                  <a:txBody>
                    <a:bodyPr/>
                    <a:lstStyle/>
                    <a:p>
                      <a:pPr defTabSz="914400">
                        <a:defRPr>
                          <a:sym typeface="Helvetica Neue"/>
                        </a:defRPr>
                      </a:pPr>
                      <a:endParaRPr/>
                    </a:p>
                  </a:txBody>
                  <a:tcPr marL="50800" marR="50800" marT="50800" marB="50800" anchor="ctr" horzOverflow="overflow">
                    <a:lnL w="12700" cap="flat" cmpd="sng" algn="ctr">
                      <a:solidFill>
                        <a:srgbClr val="B8B8B8"/>
                      </a:solidFill>
                      <a:prstDash val="solid"/>
                      <a:miter lim="400000"/>
                      <a:headEnd type="none" w="med" len="med"/>
                      <a:tailEnd type="none" w="med" len="med"/>
                    </a:lnL>
                    <a:lnR w="12700" cap="flat" cmpd="sng" algn="ctr">
                      <a:solidFill>
                        <a:srgbClr val="B8B8B8"/>
                      </a:solidFill>
                      <a:prstDash val="solid"/>
                      <a:miter lim="400000"/>
                      <a:headEnd type="none" w="med" len="med"/>
                      <a:tailEnd type="none" w="med" len="med"/>
                    </a:lnR>
                    <a:lnT w="12700">
                      <a:solidFill>
                        <a:srgbClr val="B8B8B8"/>
                      </a:solidFill>
                      <a:miter lim="400000"/>
                    </a:lnT>
                    <a:lnB w="12700">
                      <a:solidFill>
                        <a:srgbClr val="B8B8B8"/>
                      </a:solidFill>
                      <a:miter lim="400000"/>
                    </a:lnB>
                  </a:tcPr>
                </a:tc>
                <a:tc>
                  <a:txBody>
                    <a:bodyPr/>
                    <a:lstStyle/>
                    <a:p>
                      <a:pPr defTabSz="914400">
                        <a:defRPr>
                          <a:sym typeface="Helvetica Neue"/>
                        </a:defRPr>
                      </a:pPr>
                      <a:endParaRPr dirty="0"/>
                    </a:p>
                  </a:txBody>
                  <a:tcPr marL="50800" marR="50800" marT="50800" marB="50800" anchor="ctr" horzOverflow="overflow">
                    <a:lnL w="12700" cap="flat" cmpd="sng" algn="ctr">
                      <a:solidFill>
                        <a:srgbClr val="B8B8B8"/>
                      </a:solidFill>
                      <a:prstDash val="solid"/>
                      <a:miter lim="400000"/>
                      <a:headEnd type="none" w="med" len="med"/>
                      <a:tailEnd type="none" w="med" len="med"/>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21"/>
                  </a:ext>
                </a:extLst>
              </a:tr>
            </a:tbl>
          </a:graphicData>
        </a:graphic>
      </p:graphicFrame>
      <p:graphicFrame>
        <p:nvGraphicFramePr>
          <p:cNvPr id="232" name="Table 232"/>
          <p:cNvGraphicFramePr/>
          <p:nvPr>
            <p:extLst>
              <p:ext uri="{D42A27DB-BD31-4B8C-83A1-F6EECF244321}">
                <p14:modId xmlns:p14="http://schemas.microsoft.com/office/powerpoint/2010/main" val="4098963214"/>
              </p:ext>
            </p:extLst>
          </p:nvPr>
        </p:nvGraphicFramePr>
        <p:xfrm>
          <a:off x="1066800" y="1701800"/>
          <a:ext cx="5127624" cy="7573418"/>
        </p:xfrm>
        <a:graphic>
          <a:graphicData uri="http://schemas.openxmlformats.org/drawingml/2006/table">
            <a:tbl>
              <a:tblPr firstRow="1" bandRow="1">
                <a:tableStyleId>{4C3C2611-4C71-4FC5-86AE-919BDF0F9419}</a:tableStyleId>
              </a:tblPr>
              <a:tblGrid>
                <a:gridCol w="1574800">
                  <a:extLst>
                    <a:ext uri="{9D8B030D-6E8A-4147-A177-3AD203B41FA5}">
                      <a16:colId xmlns:a16="http://schemas.microsoft.com/office/drawing/2014/main" val="20000"/>
                    </a:ext>
                  </a:extLst>
                </a:gridCol>
                <a:gridCol w="1455208">
                  <a:extLst>
                    <a:ext uri="{9D8B030D-6E8A-4147-A177-3AD203B41FA5}">
                      <a16:colId xmlns:a16="http://schemas.microsoft.com/office/drawing/2014/main" val="20001"/>
                    </a:ext>
                  </a:extLst>
                </a:gridCol>
                <a:gridCol w="1065741">
                  <a:extLst>
                    <a:ext uri="{9D8B030D-6E8A-4147-A177-3AD203B41FA5}">
                      <a16:colId xmlns:a16="http://schemas.microsoft.com/office/drawing/2014/main" val="20002"/>
                    </a:ext>
                  </a:extLst>
                </a:gridCol>
                <a:gridCol w="1031875">
                  <a:extLst>
                    <a:ext uri="{9D8B030D-6E8A-4147-A177-3AD203B41FA5}">
                      <a16:colId xmlns:a16="http://schemas.microsoft.com/office/drawing/2014/main" val="20003"/>
                    </a:ext>
                  </a:extLst>
                </a:gridCol>
              </a:tblGrid>
              <a:tr h="452966">
                <a:tc>
                  <a:txBody>
                    <a:bodyPr/>
                    <a:lstStyle/>
                    <a:p>
                      <a:pPr defTabSz="914400">
                        <a:defRPr sz="1800" b="0">
                          <a:solidFill>
                            <a:srgbClr val="000000"/>
                          </a:solidFill>
                        </a:defRPr>
                      </a:pPr>
                      <a:r>
                        <a:rPr sz="1400" b="1" dirty="0">
                          <a:sym typeface="Helvetica Neue"/>
                        </a:rPr>
                        <a:t>Workout 1</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b="0">
                          <a:solidFill>
                            <a:srgbClr val="000000"/>
                          </a:solidFill>
                        </a:defRPr>
                      </a:pPr>
                      <a:r>
                        <a:rPr sz="1400" b="1" dirty="0">
                          <a:solidFill>
                            <a:srgbClr val="FFFFFF"/>
                          </a:solidFill>
                          <a:sym typeface="Helvetica Neue"/>
                        </a:rPr>
                        <a:t>Sets x Reps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b="0">
                          <a:solidFill>
                            <a:srgbClr val="000000"/>
                          </a:solidFill>
                        </a:defRPr>
                      </a:pPr>
                      <a:r>
                        <a:rPr sz="1400" b="1" dirty="0">
                          <a:solidFill>
                            <a:srgbClr val="FFFFFF"/>
                          </a:solidFill>
                          <a:sym typeface="Helvetica Neue"/>
                        </a:rPr>
                        <a:t>Weights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b="0">
                          <a:solidFill>
                            <a:srgbClr val="000000"/>
                          </a:solidFill>
                        </a:defRPr>
                      </a:pPr>
                      <a:r>
                        <a:rPr sz="1400" b="1" dirty="0">
                          <a:solidFill>
                            <a:srgbClr val="FFFFFF"/>
                          </a:solidFill>
                          <a:sym typeface="Helvetica Neue"/>
                        </a:rPr>
                        <a:t>Rest</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extLst>
                  <a:ext uri="{0D108BD9-81ED-4DB2-BD59-A6C34878D82A}">
                    <a16:rowId xmlns:a16="http://schemas.microsoft.com/office/drawing/2014/main" val="10000"/>
                  </a:ext>
                </a:extLst>
              </a:tr>
              <a:tr h="300566">
                <a:tc>
                  <a:txBody>
                    <a:bodyPr/>
                    <a:lstStyle/>
                    <a:p>
                      <a:pPr defTabSz="914400">
                        <a:defRPr>
                          <a:sym typeface="Helvetica Neue"/>
                        </a:defRPr>
                      </a:pPr>
                      <a:endParaRPr sz="1100" u="sng" dirty="0">
                        <a:hlinkClick r:id="rId2"/>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000000"/>
                      </a:solidFill>
                      <a:miter lim="400000"/>
                    </a:lnT>
                    <a:lnB w="12700">
                      <a:solidFill>
                        <a:srgbClr val="B8B8B8"/>
                      </a:solidFill>
                      <a:miter lim="400000"/>
                    </a:lnB>
                  </a:tcPr>
                </a:tc>
                <a:extLst>
                  <a:ext uri="{0D108BD9-81ED-4DB2-BD59-A6C34878D82A}">
                    <a16:rowId xmlns:a16="http://schemas.microsoft.com/office/drawing/2014/main" val="10001"/>
                  </a:ext>
                </a:extLst>
              </a:tr>
              <a:tr h="300566">
                <a:tc>
                  <a:txBody>
                    <a:bodyPr/>
                    <a:lstStyle/>
                    <a:p>
                      <a:pPr defTabSz="914400">
                        <a:defRPr sz="1500">
                          <a:sym typeface="Helvetica Neue"/>
                        </a:defRPr>
                      </a:pPr>
                      <a:endParaRPr sz="1100" u="sng" dirty="0">
                        <a:hlinkClick r:id="rId3"/>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2"/>
                  </a:ext>
                </a:extLst>
              </a:tr>
              <a:tr h="300566">
                <a:tc>
                  <a:txBody>
                    <a:bodyPr/>
                    <a:lstStyle/>
                    <a:p>
                      <a:pPr defTabSz="914400">
                        <a:defRPr sz="1500">
                          <a:sym typeface="Helvetica Neue"/>
                        </a:defRPr>
                      </a:pPr>
                      <a:endParaRPr sz="1100" u="sng" dirty="0">
                        <a:hlinkClick r:id="rId4"/>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3"/>
                  </a:ext>
                </a:extLst>
              </a:tr>
              <a:tr h="300566">
                <a:tc>
                  <a:txBody>
                    <a:bodyPr/>
                    <a:lstStyle/>
                    <a:p>
                      <a:pPr defTabSz="914400">
                        <a:defRPr sz="1500">
                          <a:sym typeface="Helvetica Neue"/>
                        </a:defRPr>
                      </a:pPr>
                      <a:endParaRPr sz="1100" u="sng" dirty="0">
                        <a:hlinkClick r:id="rId5"/>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4"/>
                  </a:ext>
                </a:extLst>
              </a:tr>
              <a:tr h="300566">
                <a:tc>
                  <a:txBody>
                    <a:bodyPr/>
                    <a:lstStyle/>
                    <a:p>
                      <a:pPr defTabSz="914400">
                        <a:defRPr sz="1300">
                          <a:sym typeface="Helvetica Neue"/>
                        </a:defRPr>
                      </a:pPr>
                      <a:endParaRPr sz="1100" u="sng" dirty="0">
                        <a:hlinkClick r:id="rId6"/>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5"/>
                  </a:ext>
                </a:extLst>
              </a:tr>
              <a:tr h="300566">
                <a:tc>
                  <a:txBody>
                    <a:bodyPr/>
                    <a:lstStyle/>
                    <a:p>
                      <a:pPr defTabSz="914400">
                        <a:defRPr>
                          <a:sym typeface="Helvetica Neue"/>
                        </a:defRPr>
                      </a:pPr>
                      <a:endParaRPr sz="1100" u="sng">
                        <a:hlinkClick r:id="rId7"/>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6"/>
                  </a:ext>
                </a:extLst>
              </a:tr>
              <a:tr h="300566">
                <a:tc>
                  <a:txBody>
                    <a:bodyPr/>
                    <a:lstStyle/>
                    <a:p>
                      <a:pPr defTabSz="914400">
                        <a:defRPr sz="1500">
                          <a:sym typeface="Helvetica Neue"/>
                        </a:defRPr>
                      </a:pPr>
                      <a:endParaRPr sz="1100" u="sng" dirty="0">
                        <a:hlinkClick r:id="rId8"/>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000000"/>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000000"/>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000000"/>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000000"/>
                      </a:solidFill>
                      <a:miter lim="400000"/>
                    </a:lnB>
                  </a:tcPr>
                </a:tc>
                <a:extLst>
                  <a:ext uri="{0D108BD9-81ED-4DB2-BD59-A6C34878D82A}">
                    <a16:rowId xmlns:a16="http://schemas.microsoft.com/office/drawing/2014/main" val="10007"/>
                  </a:ext>
                </a:extLst>
              </a:tr>
              <a:tr h="440266">
                <a:tc>
                  <a:txBody>
                    <a:bodyPr/>
                    <a:lstStyle/>
                    <a:p>
                      <a:pPr defTabSz="914400">
                        <a:defRPr sz="1800"/>
                      </a:pPr>
                      <a:r>
                        <a:rPr sz="1400" b="1" dirty="0">
                          <a:sym typeface="Helvetica Neue"/>
                        </a:rPr>
                        <a:t>Workout 2</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a:pPr>
                      <a:r>
                        <a:rPr sz="1400" b="1" dirty="0">
                          <a:solidFill>
                            <a:srgbClr val="FFFFFF"/>
                          </a:solidFill>
                          <a:sym typeface="Helvetica Neue"/>
                        </a:rPr>
                        <a:t>Sets x Reps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a:pPr>
                      <a:r>
                        <a:rPr sz="1400" b="1" dirty="0">
                          <a:solidFill>
                            <a:srgbClr val="FFFFFF"/>
                          </a:solidFill>
                          <a:sym typeface="Helvetica Neue"/>
                        </a:rPr>
                        <a:t>Weights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a:pPr>
                      <a:r>
                        <a:rPr sz="1400" b="1" dirty="0">
                          <a:solidFill>
                            <a:srgbClr val="FFFFFF"/>
                          </a:solidFill>
                          <a:sym typeface="Helvetica Neue"/>
                        </a:rPr>
                        <a:t>Rest</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extLst>
                  <a:ext uri="{0D108BD9-81ED-4DB2-BD59-A6C34878D82A}">
                    <a16:rowId xmlns:a16="http://schemas.microsoft.com/office/drawing/2014/main" val="10008"/>
                  </a:ext>
                </a:extLst>
              </a:tr>
              <a:tr h="300566">
                <a:tc>
                  <a:txBody>
                    <a:bodyPr/>
                    <a:lstStyle/>
                    <a:p>
                      <a:pPr defTabSz="914400">
                        <a:defRPr>
                          <a:sym typeface="Helvetica Neue"/>
                        </a:defRPr>
                      </a:pPr>
                      <a:endParaRPr sz="1100" u="sng" dirty="0">
                        <a:hlinkClick r:id="rId9"/>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000000"/>
                      </a:solidFill>
                      <a:miter lim="400000"/>
                    </a:lnT>
                    <a:lnB w="12700">
                      <a:solidFill>
                        <a:srgbClr val="B8B8B8"/>
                      </a:solidFill>
                      <a:miter lim="400000"/>
                    </a:lnB>
                  </a:tcPr>
                </a:tc>
                <a:extLst>
                  <a:ext uri="{0D108BD9-81ED-4DB2-BD59-A6C34878D82A}">
                    <a16:rowId xmlns:a16="http://schemas.microsoft.com/office/drawing/2014/main" val="10009"/>
                  </a:ext>
                </a:extLst>
              </a:tr>
              <a:tr h="300566">
                <a:tc>
                  <a:txBody>
                    <a:bodyPr/>
                    <a:lstStyle/>
                    <a:p>
                      <a:pPr defTabSz="914400">
                        <a:defRPr>
                          <a:sym typeface="Helvetica Neue"/>
                        </a:defRPr>
                      </a:pPr>
                      <a:endParaRPr sz="1100" u="sng">
                        <a:hlinkClick r:id="rId10"/>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10"/>
                  </a:ext>
                </a:extLst>
              </a:tr>
              <a:tr h="300566">
                <a:tc>
                  <a:txBody>
                    <a:bodyPr/>
                    <a:lstStyle/>
                    <a:p>
                      <a:pPr defTabSz="914400">
                        <a:defRPr>
                          <a:sym typeface="Helvetica Neue"/>
                        </a:defRPr>
                      </a:pPr>
                      <a:endParaRPr sz="1100" u="sng">
                        <a:hlinkClick r:id="rId11"/>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11"/>
                  </a:ext>
                </a:extLst>
              </a:tr>
              <a:tr h="300566">
                <a:tc>
                  <a:txBody>
                    <a:bodyPr/>
                    <a:lstStyle/>
                    <a:p>
                      <a:pPr defTabSz="914400">
                        <a:defRPr>
                          <a:sym typeface="Helvetica Neue"/>
                        </a:defRPr>
                      </a:pPr>
                      <a:endParaRPr sz="1100" u="sng">
                        <a:hlinkClick r:id="rId12"/>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12"/>
                  </a:ext>
                </a:extLst>
              </a:tr>
              <a:tr h="300566">
                <a:tc>
                  <a:txBody>
                    <a:bodyPr/>
                    <a:lstStyle/>
                    <a:p>
                      <a:pPr defTabSz="914400">
                        <a:defRPr sz="1500">
                          <a:sym typeface="Helvetica Neue"/>
                        </a:defRPr>
                      </a:pPr>
                      <a:endParaRPr sz="1100" u="sng">
                        <a:hlinkClick r:id="rId13"/>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13"/>
                  </a:ext>
                </a:extLst>
              </a:tr>
              <a:tr h="300566">
                <a:tc>
                  <a:txBody>
                    <a:bodyPr/>
                    <a:lstStyle/>
                    <a:p>
                      <a:pPr defTabSz="914400">
                        <a:defRPr>
                          <a:sym typeface="Helvetica Neue"/>
                        </a:defRPr>
                      </a:pPr>
                      <a:endParaRPr sz="1100" u="sng">
                        <a:hlinkClick r:id="rId14"/>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14"/>
                  </a:ext>
                </a:extLst>
              </a:tr>
              <a:tr h="300566">
                <a:tc>
                  <a:txBody>
                    <a:bodyPr/>
                    <a:lstStyle/>
                    <a:p>
                      <a:pPr defTabSz="914400">
                        <a:defRPr>
                          <a:sym typeface="Helvetica Neue"/>
                        </a:defRPr>
                      </a:pPr>
                      <a:endParaRPr sz="1100" u="sng" dirty="0">
                        <a:hlinkClick r:id="rId15"/>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000000"/>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000000"/>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000000"/>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000000"/>
                      </a:solidFill>
                      <a:miter lim="400000"/>
                    </a:lnB>
                  </a:tcPr>
                </a:tc>
                <a:extLst>
                  <a:ext uri="{0D108BD9-81ED-4DB2-BD59-A6C34878D82A}">
                    <a16:rowId xmlns:a16="http://schemas.microsoft.com/office/drawing/2014/main" val="10015"/>
                  </a:ext>
                </a:extLst>
              </a:tr>
              <a:tr h="368300">
                <a:tc>
                  <a:txBody>
                    <a:bodyPr/>
                    <a:lstStyle/>
                    <a:p>
                      <a:pPr defTabSz="914400">
                        <a:defRPr sz="1800"/>
                      </a:pPr>
                      <a:r>
                        <a:rPr sz="1400" b="1" dirty="0">
                          <a:sym typeface="Helvetica Neue"/>
                        </a:rPr>
                        <a:t>Workout 3</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a:pPr>
                      <a:r>
                        <a:rPr sz="1400" b="1" dirty="0">
                          <a:solidFill>
                            <a:srgbClr val="FFFFFF"/>
                          </a:solidFill>
                          <a:sym typeface="Helvetica Neue"/>
                        </a:rPr>
                        <a:t>Sets x Reps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a:pPr>
                      <a:r>
                        <a:rPr sz="1400" b="1" dirty="0">
                          <a:solidFill>
                            <a:srgbClr val="FFFFFF"/>
                          </a:solidFill>
                          <a:sym typeface="Helvetica Neue"/>
                        </a:rPr>
                        <a:t>Weights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a:pPr>
                      <a:r>
                        <a:rPr sz="1400" b="1" dirty="0">
                          <a:solidFill>
                            <a:srgbClr val="FFFFFF"/>
                          </a:solidFill>
                          <a:sym typeface="Helvetica Neue"/>
                        </a:rPr>
                        <a:t>Rest</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extLst>
                  <a:ext uri="{0D108BD9-81ED-4DB2-BD59-A6C34878D82A}">
                    <a16:rowId xmlns:a16="http://schemas.microsoft.com/office/drawing/2014/main" val="10016"/>
                  </a:ext>
                </a:extLst>
              </a:tr>
              <a:tr h="300566">
                <a:tc>
                  <a:txBody>
                    <a:bodyPr/>
                    <a:lstStyle/>
                    <a:p>
                      <a:pPr defTabSz="914400">
                        <a:defRPr>
                          <a:sym typeface="Helvetica Neue"/>
                        </a:defRPr>
                      </a:pPr>
                      <a:endParaRPr sz="1100" u="sng" dirty="0">
                        <a:hlinkClick r:id="rId16"/>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D6D5D5"/>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D6D5D5"/>
                      </a:solidFill>
                      <a:miter lim="400000"/>
                    </a:lnL>
                    <a:lnR w="12700">
                      <a:solidFill>
                        <a:srgbClr val="000000"/>
                      </a:solidFill>
                      <a:miter lim="400000"/>
                    </a:lnR>
                    <a:lnT w="12700">
                      <a:solidFill>
                        <a:srgbClr val="000000"/>
                      </a:solidFill>
                      <a:miter lim="400000"/>
                    </a:lnT>
                    <a:lnB w="12700">
                      <a:solidFill>
                        <a:srgbClr val="D6D5D5"/>
                      </a:solidFill>
                      <a:miter lim="400000"/>
                    </a:lnB>
                  </a:tcPr>
                </a:tc>
                <a:extLst>
                  <a:ext uri="{0D108BD9-81ED-4DB2-BD59-A6C34878D82A}">
                    <a16:rowId xmlns:a16="http://schemas.microsoft.com/office/drawing/2014/main" val="10017"/>
                  </a:ext>
                </a:extLst>
              </a:tr>
              <a:tr h="300566">
                <a:tc>
                  <a:txBody>
                    <a:bodyPr/>
                    <a:lstStyle/>
                    <a:p>
                      <a:pPr defTabSz="914400">
                        <a:defRPr sz="1500">
                          <a:sym typeface="Helvetica Neue"/>
                        </a:defRPr>
                      </a:pPr>
                      <a:endParaRPr sz="1100" u="sng">
                        <a:hlinkClick r:id="rId17"/>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D6D5D5"/>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D6D5D5"/>
                      </a:solidFill>
                      <a:miter lim="400000"/>
                    </a:lnL>
                    <a:lnR w="12700">
                      <a:solidFill>
                        <a:srgbClr val="000000"/>
                      </a:solidFill>
                      <a:miter lim="400000"/>
                    </a:lnR>
                    <a:lnT w="12700">
                      <a:solidFill>
                        <a:srgbClr val="D6D5D5"/>
                      </a:solidFill>
                      <a:miter lim="400000"/>
                    </a:lnT>
                    <a:lnB w="12700">
                      <a:solidFill>
                        <a:srgbClr val="D6D5D5"/>
                      </a:solidFill>
                      <a:miter lim="400000"/>
                    </a:lnB>
                  </a:tcPr>
                </a:tc>
                <a:extLst>
                  <a:ext uri="{0D108BD9-81ED-4DB2-BD59-A6C34878D82A}">
                    <a16:rowId xmlns:a16="http://schemas.microsoft.com/office/drawing/2014/main" val="10018"/>
                  </a:ext>
                </a:extLst>
              </a:tr>
              <a:tr h="300566">
                <a:tc>
                  <a:txBody>
                    <a:bodyPr/>
                    <a:lstStyle/>
                    <a:p>
                      <a:pPr defTabSz="914400">
                        <a:defRPr sz="1200">
                          <a:sym typeface="Helvetica Neue"/>
                        </a:defRPr>
                      </a:pPr>
                      <a:endParaRPr sz="1100" u="sng">
                        <a:hlinkClick r:id="rId18"/>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D6D5D5"/>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D6D5D5"/>
                      </a:solidFill>
                      <a:miter lim="400000"/>
                    </a:lnL>
                    <a:lnR w="12700">
                      <a:solidFill>
                        <a:srgbClr val="000000"/>
                      </a:solidFill>
                      <a:miter lim="400000"/>
                    </a:lnR>
                    <a:lnT w="12700">
                      <a:solidFill>
                        <a:srgbClr val="D6D5D5"/>
                      </a:solidFill>
                      <a:miter lim="400000"/>
                    </a:lnT>
                    <a:lnB w="12700">
                      <a:solidFill>
                        <a:srgbClr val="D6D5D5"/>
                      </a:solidFill>
                      <a:miter lim="400000"/>
                    </a:lnB>
                  </a:tcPr>
                </a:tc>
                <a:extLst>
                  <a:ext uri="{0D108BD9-81ED-4DB2-BD59-A6C34878D82A}">
                    <a16:rowId xmlns:a16="http://schemas.microsoft.com/office/drawing/2014/main" val="10019"/>
                  </a:ext>
                </a:extLst>
              </a:tr>
              <a:tr h="300566">
                <a:tc>
                  <a:txBody>
                    <a:bodyPr/>
                    <a:lstStyle/>
                    <a:p>
                      <a:pPr defTabSz="914400">
                        <a:defRPr sz="1500">
                          <a:sym typeface="Helvetica Neue"/>
                        </a:defRPr>
                      </a:pPr>
                      <a:endParaRPr sz="1100" u="sng">
                        <a:hlinkClick r:id="rId19"/>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D6D5D5"/>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D6D5D5"/>
                      </a:solidFill>
                      <a:miter lim="400000"/>
                    </a:lnL>
                    <a:lnR w="12700">
                      <a:solidFill>
                        <a:srgbClr val="000000"/>
                      </a:solidFill>
                      <a:miter lim="400000"/>
                    </a:lnR>
                    <a:lnT w="12700">
                      <a:solidFill>
                        <a:srgbClr val="D6D5D5"/>
                      </a:solidFill>
                      <a:miter lim="400000"/>
                    </a:lnT>
                    <a:lnB w="12700">
                      <a:solidFill>
                        <a:srgbClr val="D6D5D5"/>
                      </a:solidFill>
                      <a:miter lim="400000"/>
                    </a:lnB>
                  </a:tcPr>
                </a:tc>
                <a:extLst>
                  <a:ext uri="{0D108BD9-81ED-4DB2-BD59-A6C34878D82A}">
                    <a16:rowId xmlns:a16="http://schemas.microsoft.com/office/drawing/2014/main" val="10020"/>
                  </a:ext>
                </a:extLst>
              </a:tr>
              <a:tr h="300566">
                <a:tc>
                  <a:txBody>
                    <a:bodyPr/>
                    <a:lstStyle/>
                    <a:p>
                      <a:pPr defTabSz="914400">
                        <a:defRPr>
                          <a:sym typeface="Helvetica Neue"/>
                        </a:defRPr>
                      </a:pPr>
                      <a:endParaRPr sz="1100" u="sng">
                        <a:hlinkClick r:id="rId20"/>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D6D5D5"/>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D6D5D5"/>
                      </a:solidFill>
                      <a:miter lim="400000"/>
                    </a:lnR>
                    <a:lnT w="12700">
                      <a:solidFill>
                        <a:srgbClr val="B8B8B8"/>
                      </a:solidFill>
                      <a:miter lim="400000"/>
                    </a:lnT>
                    <a:lnB w="12700">
                      <a:solidFill>
                        <a:srgbClr val="D6D5D5"/>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D6D5D5"/>
                      </a:solidFill>
                      <a:miter lim="400000"/>
                    </a:lnL>
                    <a:lnR w="12700">
                      <a:solidFill>
                        <a:srgbClr val="000000"/>
                      </a:solidFill>
                      <a:miter lim="400000"/>
                    </a:lnR>
                    <a:lnT w="12700">
                      <a:solidFill>
                        <a:srgbClr val="D6D5D5"/>
                      </a:solidFill>
                      <a:miter lim="400000"/>
                    </a:lnT>
                    <a:lnB w="12700">
                      <a:solidFill>
                        <a:srgbClr val="D6D5D5"/>
                      </a:solidFill>
                      <a:miter lim="400000"/>
                    </a:lnB>
                  </a:tcPr>
                </a:tc>
                <a:extLst>
                  <a:ext uri="{0D108BD9-81ED-4DB2-BD59-A6C34878D82A}">
                    <a16:rowId xmlns:a16="http://schemas.microsoft.com/office/drawing/2014/main" val="10021"/>
                  </a:ext>
                </a:extLst>
              </a:tr>
              <a:tr h="300566">
                <a:tc>
                  <a:txBody>
                    <a:bodyPr/>
                    <a:lstStyle/>
                    <a:p>
                      <a:pPr defTabSz="914400">
                        <a:defRPr>
                          <a:sym typeface="Helvetica Neue"/>
                        </a:defRPr>
                      </a:pPr>
                      <a:endParaRPr sz="1100" u="sng">
                        <a:hlinkClick r:id="rId21"/>
                      </a:endParaRPr>
                    </a:p>
                  </a:txBody>
                  <a:tcPr marL="50800" marR="50800" marT="50800" marB="50800" anchor="ctr" horzOverflow="overflow">
                    <a:lnL w="12700">
                      <a:solidFill>
                        <a:srgbClr val="000000"/>
                      </a:solidFill>
                      <a:miter lim="400000"/>
                    </a:lnL>
                    <a:lnR w="12700">
                      <a:solidFill>
                        <a:srgbClr val="D6D5D5"/>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D6D5D5"/>
                      </a:solidFill>
                      <a:miter lim="400000"/>
                    </a:lnL>
                    <a:lnR w="12700">
                      <a:solidFill>
                        <a:srgbClr val="D6D5D5"/>
                      </a:solidFill>
                      <a:miter lim="400000"/>
                    </a:lnR>
                    <a:lnT w="12700">
                      <a:solidFill>
                        <a:srgbClr val="D6D5D5"/>
                      </a:solidFill>
                      <a:miter lim="400000"/>
                    </a:lnT>
                    <a:lnB w="12700">
                      <a:solidFill>
                        <a:srgbClr val="D6D5D5"/>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D6D5D5"/>
                      </a:solidFill>
                      <a:miter lim="400000"/>
                    </a:lnL>
                    <a:lnR w="12700">
                      <a:solidFill>
                        <a:srgbClr val="D6D5D5"/>
                      </a:solidFill>
                      <a:miter lim="400000"/>
                    </a:lnR>
                    <a:lnT w="12700">
                      <a:solidFill>
                        <a:srgbClr val="D6D5D5"/>
                      </a:solidFill>
                      <a:miter lim="400000"/>
                    </a:lnT>
                    <a:lnB w="12700">
                      <a:solidFill>
                        <a:srgbClr val="D6D5D5"/>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D6D5D5"/>
                      </a:solidFill>
                      <a:miter lim="400000"/>
                    </a:lnL>
                    <a:lnR w="12700">
                      <a:solidFill>
                        <a:srgbClr val="000000"/>
                      </a:solidFill>
                      <a:miter lim="400000"/>
                    </a:lnR>
                    <a:lnT w="12700">
                      <a:solidFill>
                        <a:srgbClr val="D6D5D5"/>
                      </a:solidFill>
                      <a:miter lim="400000"/>
                    </a:lnT>
                    <a:lnB w="12700">
                      <a:solidFill>
                        <a:srgbClr val="D6D5D5"/>
                      </a:solidFill>
                      <a:miter lim="400000"/>
                    </a:lnB>
                  </a:tcPr>
                </a:tc>
                <a:extLst>
                  <a:ext uri="{0D108BD9-81ED-4DB2-BD59-A6C34878D82A}">
                    <a16:rowId xmlns:a16="http://schemas.microsoft.com/office/drawing/2014/main" val="10022"/>
                  </a:ext>
                </a:extLst>
              </a:tr>
              <a:tr h="300566">
                <a:tc>
                  <a:txBody>
                    <a:bodyPr/>
                    <a:lstStyle/>
                    <a:p>
                      <a:pPr defTabSz="914400">
                        <a:defRPr sz="1400">
                          <a:sym typeface="Helvetica Neue"/>
                        </a:defRPr>
                      </a:pPr>
                      <a:endParaRPr sz="1100" u="sng" dirty="0">
                        <a:hlinkClick r:id="rId22"/>
                      </a:endParaRPr>
                    </a:p>
                  </a:txBody>
                  <a:tcPr marL="50800" marR="50800" marT="50800" marB="50800" anchor="ctr" horzOverflow="overflow">
                    <a:lnL w="12700">
                      <a:solidFill>
                        <a:srgbClr val="000000"/>
                      </a:solidFill>
                      <a:miter lim="400000"/>
                    </a:lnL>
                    <a:lnR w="12700">
                      <a:solidFill>
                        <a:srgbClr val="D6D5D5"/>
                      </a:solidFill>
                      <a:miter lim="400000"/>
                    </a:lnR>
                    <a:lnT w="12700">
                      <a:solidFill>
                        <a:srgbClr val="B8B8B8"/>
                      </a:solidFill>
                      <a:miter lim="400000"/>
                    </a:lnT>
                    <a:lnB w="12700">
                      <a:solidFill>
                        <a:srgbClr val="000000"/>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D6D5D5"/>
                      </a:solidFill>
                      <a:miter lim="400000"/>
                    </a:lnL>
                    <a:lnR w="12700">
                      <a:solidFill>
                        <a:srgbClr val="D6D5D5"/>
                      </a:solidFill>
                      <a:miter lim="400000"/>
                    </a:lnR>
                    <a:lnT w="12700">
                      <a:solidFill>
                        <a:srgbClr val="D6D5D5"/>
                      </a:solidFill>
                      <a:miter lim="400000"/>
                    </a:lnT>
                    <a:lnB w="12700">
                      <a:solidFill>
                        <a:srgbClr val="000000"/>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D6D5D5"/>
                      </a:solidFill>
                      <a:miter lim="400000"/>
                    </a:lnL>
                    <a:lnR w="12700">
                      <a:solidFill>
                        <a:srgbClr val="D6D5D5"/>
                      </a:solidFill>
                      <a:miter lim="400000"/>
                    </a:lnR>
                    <a:lnT w="12700">
                      <a:solidFill>
                        <a:srgbClr val="D6D5D5"/>
                      </a:solidFill>
                      <a:miter lim="400000"/>
                    </a:lnT>
                    <a:lnB w="12700">
                      <a:solidFill>
                        <a:srgbClr val="000000"/>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D6D5D5"/>
                      </a:solidFill>
                      <a:miter lim="400000"/>
                    </a:lnL>
                    <a:lnR w="12700">
                      <a:solidFill>
                        <a:srgbClr val="000000"/>
                      </a:solidFill>
                      <a:miter lim="400000"/>
                    </a:lnR>
                    <a:lnT w="12700">
                      <a:solidFill>
                        <a:srgbClr val="D6D5D5"/>
                      </a:solidFill>
                      <a:miter lim="400000"/>
                    </a:lnT>
                    <a:lnB w="12700">
                      <a:solidFill>
                        <a:srgbClr val="000000"/>
                      </a:solidFill>
                      <a:miter lim="400000"/>
                    </a:lnB>
                  </a:tcPr>
                </a:tc>
                <a:extLst>
                  <a:ext uri="{0D108BD9-81ED-4DB2-BD59-A6C34878D82A}">
                    <a16:rowId xmlns:a16="http://schemas.microsoft.com/office/drawing/2014/main" val="10023"/>
                  </a:ext>
                </a:extLst>
              </a:tr>
            </a:tbl>
          </a:graphicData>
        </a:graphic>
      </p:graphicFrame>
      <p:graphicFrame>
        <p:nvGraphicFramePr>
          <p:cNvPr id="233" name="Table 233"/>
          <p:cNvGraphicFramePr/>
          <p:nvPr>
            <p:extLst>
              <p:ext uri="{D42A27DB-BD31-4B8C-83A1-F6EECF244321}">
                <p14:modId xmlns:p14="http://schemas.microsoft.com/office/powerpoint/2010/main" val="736761482"/>
              </p:ext>
            </p:extLst>
          </p:nvPr>
        </p:nvGraphicFramePr>
        <p:xfrm>
          <a:off x="6819900" y="1701800"/>
          <a:ext cx="5127624" cy="7573418"/>
        </p:xfrm>
        <a:graphic>
          <a:graphicData uri="http://schemas.openxmlformats.org/drawingml/2006/table">
            <a:tbl>
              <a:tblPr firstRow="1" bandRow="1">
                <a:tableStyleId>{4C3C2611-4C71-4FC5-86AE-919BDF0F9419}</a:tableStyleId>
              </a:tblPr>
              <a:tblGrid>
                <a:gridCol w="1574800">
                  <a:extLst>
                    <a:ext uri="{9D8B030D-6E8A-4147-A177-3AD203B41FA5}">
                      <a16:colId xmlns:a16="http://schemas.microsoft.com/office/drawing/2014/main" val="20000"/>
                    </a:ext>
                  </a:extLst>
                </a:gridCol>
                <a:gridCol w="1455208">
                  <a:extLst>
                    <a:ext uri="{9D8B030D-6E8A-4147-A177-3AD203B41FA5}">
                      <a16:colId xmlns:a16="http://schemas.microsoft.com/office/drawing/2014/main" val="20001"/>
                    </a:ext>
                  </a:extLst>
                </a:gridCol>
                <a:gridCol w="1065741">
                  <a:extLst>
                    <a:ext uri="{9D8B030D-6E8A-4147-A177-3AD203B41FA5}">
                      <a16:colId xmlns:a16="http://schemas.microsoft.com/office/drawing/2014/main" val="20002"/>
                    </a:ext>
                  </a:extLst>
                </a:gridCol>
                <a:gridCol w="1031875">
                  <a:extLst>
                    <a:ext uri="{9D8B030D-6E8A-4147-A177-3AD203B41FA5}">
                      <a16:colId xmlns:a16="http://schemas.microsoft.com/office/drawing/2014/main" val="20003"/>
                    </a:ext>
                  </a:extLst>
                </a:gridCol>
              </a:tblGrid>
              <a:tr h="452966">
                <a:tc>
                  <a:txBody>
                    <a:bodyPr/>
                    <a:lstStyle/>
                    <a:p>
                      <a:pPr defTabSz="914400">
                        <a:defRPr sz="1800" b="0">
                          <a:solidFill>
                            <a:srgbClr val="000000"/>
                          </a:solidFill>
                        </a:defRPr>
                      </a:pPr>
                      <a:r>
                        <a:rPr sz="1400" b="1" dirty="0">
                          <a:sym typeface="Helvetica Neue"/>
                        </a:rPr>
                        <a:t>Workout 1</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b="0">
                          <a:solidFill>
                            <a:srgbClr val="000000"/>
                          </a:solidFill>
                        </a:defRPr>
                      </a:pPr>
                      <a:r>
                        <a:rPr sz="1400" b="1" dirty="0">
                          <a:solidFill>
                            <a:srgbClr val="FFFFFF"/>
                          </a:solidFill>
                          <a:sym typeface="Helvetica Neue"/>
                        </a:rPr>
                        <a:t>Sets x Reps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b="0">
                          <a:solidFill>
                            <a:srgbClr val="000000"/>
                          </a:solidFill>
                        </a:defRPr>
                      </a:pPr>
                      <a:r>
                        <a:rPr sz="1400" b="1" dirty="0">
                          <a:solidFill>
                            <a:srgbClr val="FFFFFF"/>
                          </a:solidFill>
                          <a:sym typeface="Helvetica Neue"/>
                        </a:rPr>
                        <a:t>Weights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b="0">
                          <a:solidFill>
                            <a:srgbClr val="000000"/>
                          </a:solidFill>
                        </a:defRPr>
                      </a:pPr>
                      <a:r>
                        <a:rPr sz="1400" b="1" dirty="0">
                          <a:solidFill>
                            <a:srgbClr val="FFFFFF"/>
                          </a:solidFill>
                          <a:sym typeface="Helvetica Neue"/>
                        </a:rPr>
                        <a:t>Rest</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extLst>
                  <a:ext uri="{0D108BD9-81ED-4DB2-BD59-A6C34878D82A}">
                    <a16:rowId xmlns:a16="http://schemas.microsoft.com/office/drawing/2014/main" val="10000"/>
                  </a:ext>
                </a:extLst>
              </a:tr>
              <a:tr h="300566">
                <a:tc>
                  <a:txBody>
                    <a:bodyPr/>
                    <a:lstStyle/>
                    <a:p>
                      <a:pPr defTabSz="914400">
                        <a:defRPr>
                          <a:sym typeface="Helvetica Neue"/>
                        </a:defRPr>
                      </a:pPr>
                      <a:endParaRPr sz="1100" u="sng" dirty="0">
                        <a:hlinkClick r:id="rId2"/>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000000"/>
                      </a:solidFill>
                      <a:miter lim="400000"/>
                    </a:lnT>
                    <a:lnB w="12700">
                      <a:solidFill>
                        <a:srgbClr val="B8B8B8"/>
                      </a:solidFill>
                      <a:miter lim="400000"/>
                    </a:lnB>
                  </a:tcPr>
                </a:tc>
                <a:extLst>
                  <a:ext uri="{0D108BD9-81ED-4DB2-BD59-A6C34878D82A}">
                    <a16:rowId xmlns:a16="http://schemas.microsoft.com/office/drawing/2014/main" val="10001"/>
                  </a:ext>
                </a:extLst>
              </a:tr>
              <a:tr h="300566">
                <a:tc>
                  <a:txBody>
                    <a:bodyPr/>
                    <a:lstStyle/>
                    <a:p>
                      <a:pPr defTabSz="914400">
                        <a:defRPr sz="1500">
                          <a:sym typeface="Helvetica Neue"/>
                        </a:defRPr>
                      </a:pPr>
                      <a:endParaRPr sz="1100" u="sng" dirty="0">
                        <a:hlinkClick r:id="rId3"/>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2"/>
                  </a:ext>
                </a:extLst>
              </a:tr>
              <a:tr h="300566">
                <a:tc>
                  <a:txBody>
                    <a:bodyPr/>
                    <a:lstStyle/>
                    <a:p>
                      <a:pPr defTabSz="914400">
                        <a:defRPr sz="1500">
                          <a:sym typeface="Helvetica Neue"/>
                        </a:defRPr>
                      </a:pPr>
                      <a:endParaRPr sz="1100" u="sng">
                        <a:hlinkClick r:id="rId4"/>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3"/>
                  </a:ext>
                </a:extLst>
              </a:tr>
              <a:tr h="300566">
                <a:tc>
                  <a:txBody>
                    <a:bodyPr/>
                    <a:lstStyle/>
                    <a:p>
                      <a:pPr defTabSz="914400">
                        <a:defRPr sz="1500">
                          <a:sym typeface="Helvetica Neue"/>
                        </a:defRPr>
                      </a:pPr>
                      <a:endParaRPr sz="1100" u="sng">
                        <a:hlinkClick r:id="rId5"/>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4"/>
                  </a:ext>
                </a:extLst>
              </a:tr>
              <a:tr h="300566">
                <a:tc>
                  <a:txBody>
                    <a:bodyPr/>
                    <a:lstStyle/>
                    <a:p>
                      <a:pPr defTabSz="914400">
                        <a:defRPr sz="1300">
                          <a:sym typeface="Helvetica Neue"/>
                        </a:defRPr>
                      </a:pPr>
                      <a:endParaRPr sz="1100" u="sng">
                        <a:hlinkClick r:id="rId6"/>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5"/>
                  </a:ext>
                </a:extLst>
              </a:tr>
              <a:tr h="300566">
                <a:tc>
                  <a:txBody>
                    <a:bodyPr/>
                    <a:lstStyle/>
                    <a:p>
                      <a:pPr defTabSz="914400">
                        <a:defRPr>
                          <a:sym typeface="Helvetica Neue"/>
                        </a:defRPr>
                      </a:pPr>
                      <a:endParaRPr sz="1100" u="sng">
                        <a:hlinkClick r:id="rId7"/>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6"/>
                  </a:ext>
                </a:extLst>
              </a:tr>
              <a:tr h="300566">
                <a:tc>
                  <a:txBody>
                    <a:bodyPr/>
                    <a:lstStyle/>
                    <a:p>
                      <a:pPr defTabSz="914400">
                        <a:defRPr sz="1500">
                          <a:sym typeface="Helvetica Neue"/>
                        </a:defRPr>
                      </a:pPr>
                      <a:endParaRPr sz="1100" u="sng" dirty="0">
                        <a:hlinkClick r:id="rId8"/>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000000"/>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000000"/>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000000"/>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000000"/>
                      </a:solidFill>
                      <a:miter lim="400000"/>
                    </a:lnB>
                  </a:tcPr>
                </a:tc>
                <a:extLst>
                  <a:ext uri="{0D108BD9-81ED-4DB2-BD59-A6C34878D82A}">
                    <a16:rowId xmlns:a16="http://schemas.microsoft.com/office/drawing/2014/main" val="10007"/>
                  </a:ext>
                </a:extLst>
              </a:tr>
              <a:tr h="440266">
                <a:tc>
                  <a:txBody>
                    <a:bodyPr/>
                    <a:lstStyle/>
                    <a:p>
                      <a:pPr defTabSz="914400">
                        <a:defRPr sz="1800"/>
                      </a:pPr>
                      <a:r>
                        <a:rPr sz="1100" b="1">
                          <a:sym typeface="Helvetica Neue"/>
                        </a:rPr>
                        <a:t>Workout 2</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a:pPr>
                      <a:r>
                        <a:rPr sz="1100" b="1">
                          <a:solidFill>
                            <a:srgbClr val="FFFFFF"/>
                          </a:solidFill>
                          <a:sym typeface="Helvetica Neue"/>
                        </a:rPr>
                        <a:t>Sets x Reps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a:pPr>
                      <a:r>
                        <a:rPr sz="1100" b="1" dirty="0">
                          <a:solidFill>
                            <a:srgbClr val="FFFFFF"/>
                          </a:solidFill>
                          <a:sym typeface="Helvetica Neue"/>
                        </a:rPr>
                        <a:t>Weights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a:pPr>
                      <a:r>
                        <a:rPr sz="1100" b="1">
                          <a:solidFill>
                            <a:srgbClr val="FFFFFF"/>
                          </a:solidFill>
                          <a:sym typeface="Helvetica Neue"/>
                        </a:rPr>
                        <a:t>Rest</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extLst>
                  <a:ext uri="{0D108BD9-81ED-4DB2-BD59-A6C34878D82A}">
                    <a16:rowId xmlns:a16="http://schemas.microsoft.com/office/drawing/2014/main" val="10008"/>
                  </a:ext>
                </a:extLst>
              </a:tr>
              <a:tr h="300566">
                <a:tc>
                  <a:txBody>
                    <a:bodyPr/>
                    <a:lstStyle/>
                    <a:p>
                      <a:pPr defTabSz="914400">
                        <a:defRPr>
                          <a:sym typeface="Helvetica Neue"/>
                        </a:defRPr>
                      </a:pPr>
                      <a:endParaRPr sz="1100" u="sng" dirty="0">
                        <a:hlinkClick r:id="rId9"/>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000000"/>
                      </a:solidFill>
                      <a:miter lim="400000"/>
                    </a:lnT>
                    <a:lnB w="12700">
                      <a:solidFill>
                        <a:srgbClr val="B8B8B8"/>
                      </a:solidFill>
                      <a:miter lim="400000"/>
                    </a:lnB>
                  </a:tcPr>
                </a:tc>
                <a:extLst>
                  <a:ext uri="{0D108BD9-81ED-4DB2-BD59-A6C34878D82A}">
                    <a16:rowId xmlns:a16="http://schemas.microsoft.com/office/drawing/2014/main" val="10009"/>
                  </a:ext>
                </a:extLst>
              </a:tr>
              <a:tr h="300566">
                <a:tc>
                  <a:txBody>
                    <a:bodyPr/>
                    <a:lstStyle/>
                    <a:p>
                      <a:pPr defTabSz="914400">
                        <a:defRPr>
                          <a:sym typeface="Helvetica Neue"/>
                        </a:defRPr>
                      </a:pPr>
                      <a:endParaRPr sz="1100" u="sng">
                        <a:hlinkClick r:id="rId10"/>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10"/>
                  </a:ext>
                </a:extLst>
              </a:tr>
              <a:tr h="300566">
                <a:tc>
                  <a:txBody>
                    <a:bodyPr/>
                    <a:lstStyle/>
                    <a:p>
                      <a:pPr defTabSz="914400">
                        <a:defRPr>
                          <a:sym typeface="Helvetica Neue"/>
                        </a:defRPr>
                      </a:pPr>
                      <a:endParaRPr sz="1100" u="sng">
                        <a:hlinkClick r:id="rId11"/>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11"/>
                  </a:ext>
                </a:extLst>
              </a:tr>
              <a:tr h="300566">
                <a:tc>
                  <a:txBody>
                    <a:bodyPr/>
                    <a:lstStyle/>
                    <a:p>
                      <a:pPr defTabSz="914400">
                        <a:defRPr>
                          <a:sym typeface="Helvetica Neue"/>
                        </a:defRPr>
                      </a:pPr>
                      <a:endParaRPr sz="1100" u="sng">
                        <a:hlinkClick r:id="rId12"/>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12"/>
                  </a:ext>
                </a:extLst>
              </a:tr>
              <a:tr h="300566">
                <a:tc>
                  <a:txBody>
                    <a:bodyPr/>
                    <a:lstStyle/>
                    <a:p>
                      <a:pPr defTabSz="914400">
                        <a:defRPr sz="1500">
                          <a:sym typeface="Helvetica Neue"/>
                        </a:defRPr>
                      </a:pPr>
                      <a:endParaRPr sz="1100" u="sng">
                        <a:hlinkClick r:id="rId13"/>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13"/>
                  </a:ext>
                </a:extLst>
              </a:tr>
              <a:tr h="300566">
                <a:tc>
                  <a:txBody>
                    <a:bodyPr/>
                    <a:lstStyle/>
                    <a:p>
                      <a:pPr defTabSz="914400">
                        <a:defRPr>
                          <a:sym typeface="Helvetica Neue"/>
                        </a:defRPr>
                      </a:pPr>
                      <a:endParaRPr sz="1100" u="sng">
                        <a:hlinkClick r:id="rId14"/>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14"/>
                  </a:ext>
                </a:extLst>
              </a:tr>
              <a:tr h="300566">
                <a:tc>
                  <a:txBody>
                    <a:bodyPr/>
                    <a:lstStyle/>
                    <a:p>
                      <a:pPr defTabSz="914400">
                        <a:defRPr>
                          <a:sym typeface="Helvetica Neue"/>
                        </a:defRPr>
                      </a:pPr>
                      <a:endParaRPr sz="1100" u="sng" dirty="0">
                        <a:hlinkClick r:id="rId15"/>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000000"/>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000000"/>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000000"/>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000000"/>
                      </a:solidFill>
                      <a:miter lim="400000"/>
                    </a:lnR>
                    <a:lnT w="12700">
                      <a:solidFill>
                        <a:srgbClr val="B8B8B8"/>
                      </a:solidFill>
                      <a:miter lim="400000"/>
                    </a:lnT>
                    <a:lnB w="12700">
                      <a:solidFill>
                        <a:srgbClr val="000000"/>
                      </a:solidFill>
                      <a:miter lim="400000"/>
                    </a:lnB>
                  </a:tcPr>
                </a:tc>
                <a:extLst>
                  <a:ext uri="{0D108BD9-81ED-4DB2-BD59-A6C34878D82A}">
                    <a16:rowId xmlns:a16="http://schemas.microsoft.com/office/drawing/2014/main" val="10015"/>
                  </a:ext>
                </a:extLst>
              </a:tr>
              <a:tr h="368300">
                <a:tc>
                  <a:txBody>
                    <a:bodyPr/>
                    <a:lstStyle/>
                    <a:p>
                      <a:pPr defTabSz="914400">
                        <a:defRPr sz="1800"/>
                      </a:pPr>
                      <a:r>
                        <a:rPr sz="1600" b="1">
                          <a:sym typeface="Helvetica Neue"/>
                        </a:rPr>
                        <a:t>Workout 3</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a:pPr>
                      <a:r>
                        <a:rPr sz="1600" b="1">
                          <a:solidFill>
                            <a:srgbClr val="FFFFFF"/>
                          </a:solidFill>
                          <a:sym typeface="Helvetica Neue"/>
                        </a:rPr>
                        <a:t>Sets x Reps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a:pPr>
                      <a:r>
                        <a:rPr sz="1600" b="1">
                          <a:solidFill>
                            <a:srgbClr val="FFFFFF"/>
                          </a:solidFill>
                          <a:sym typeface="Helvetica Neue"/>
                        </a:rPr>
                        <a:t>Weights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tc>
                  <a:txBody>
                    <a:bodyPr/>
                    <a:lstStyle/>
                    <a:p>
                      <a:pPr defTabSz="914400">
                        <a:defRPr sz="1800"/>
                      </a:pPr>
                      <a:r>
                        <a:rPr sz="1600" b="1">
                          <a:solidFill>
                            <a:srgbClr val="FFFFFF"/>
                          </a:solidFill>
                          <a:sym typeface="Helvetica Neue"/>
                        </a:rPr>
                        <a:t>Rest</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extLst>
                  <a:ext uri="{0D108BD9-81ED-4DB2-BD59-A6C34878D82A}">
                    <a16:rowId xmlns:a16="http://schemas.microsoft.com/office/drawing/2014/main" val="10016"/>
                  </a:ext>
                </a:extLst>
              </a:tr>
              <a:tr h="300566">
                <a:tc>
                  <a:txBody>
                    <a:bodyPr/>
                    <a:lstStyle/>
                    <a:p>
                      <a:pPr defTabSz="914400">
                        <a:defRPr>
                          <a:sym typeface="Helvetica Neue"/>
                        </a:defRPr>
                      </a:pPr>
                      <a:endParaRPr sz="1100" u="sng" dirty="0">
                        <a:hlinkClick r:id="rId16"/>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D6D5D5"/>
                      </a:solidFill>
                      <a:miter lim="400000"/>
                    </a:lnR>
                    <a:lnT w="12700">
                      <a:solidFill>
                        <a:srgbClr val="000000"/>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D6D5D5"/>
                      </a:solidFill>
                      <a:miter lim="400000"/>
                    </a:lnL>
                    <a:lnR w="12700">
                      <a:solidFill>
                        <a:srgbClr val="000000"/>
                      </a:solidFill>
                      <a:miter lim="400000"/>
                    </a:lnR>
                    <a:lnT w="12700">
                      <a:solidFill>
                        <a:srgbClr val="000000"/>
                      </a:solidFill>
                      <a:miter lim="400000"/>
                    </a:lnT>
                    <a:lnB w="12700">
                      <a:solidFill>
                        <a:srgbClr val="D6D5D5"/>
                      </a:solidFill>
                      <a:miter lim="400000"/>
                    </a:lnB>
                  </a:tcPr>
                </a:tc>
                <a:extLst>
                  <a:ext uri="{0D108BD9-81ED-4DB2-BD59-A6C34878D82A}">
                    <a16:rowId xmlns:a16="http://schemas.microsoft.com/office/drawing/2014/main" val="10017"/>
                  </a:ext>
                </a:extLst>
              </a:tr>
              <a:tr h="300566">
                <a:tc>
                  <a:txBody>
                    <a:bodyPr/>
                    <a:lstStyle/>
                    <a:p>
                      <a:pPr defTabSz="914400">
                        <a:defRPr sz="1500">
                          <a:sym typeface="Helvetica Neue"/>
                        </a:defRPr>
                      </a:pPr>
                      <a:endParaRPr sz="1100" u="sng" dirty="0">
                        <a:hlinkClick r:id="rId17"/>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D6D5D5"/>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D6D5D5"/>
                      </a:solidFill>
                      <a:miter lim="400000"/>
                    </a:lnL>
                    <a:lnR w="12700">
                      <a:solidFill>
                        <a:srgbClr val="000000"/>
                      </a:solidFill>
                      <a:miter lim="400000"/>
                    </a:lnR>
                    <a:lnT w="12700">
                      <a:solidFill>
                        <a:srgbClr val="D6D5D5"/>
                      </a:solidFill>
                      <a:miter lim="400000"/>
                    </a:lnT>
                    <a:lnB w="12700">
                      <a:solidFill>
                        <a:srgbClr val="D6D5D5"/>
                      </a:solidFill>
                      <a:miter lim="400000"/>
                    </a:lnB>
                  </a:tcPr>
                </a:tc>
                <a:extLst>
                  <a:ext uri="{0D108BD9-81ED-4DB2-BD59-A6C34878D82A}">
                    <a16:rowId xmlns:a16="http://schemas.microsoft.com/office/drawing/2014/main" val="10018"/>
                  </a:ext>
                </a:extLst>
              </a:tr>
              <a:tr h="300566">
                <a:tc>
                  <a:txBody>
                    <a:bodyPr/>
                    <a:lstStyle/>
                    <a:p>
                      <a:pPr defTabSz="914400">
                        <a:defRPr sz="1200">
                          <a:sym typeface="Helvetica Neue"/>
                        </a:defRPr>
                      </a:pPr>
                      <a:endParaRPr sz="1100" u="sng">
                        <a:hlinkClick r:id="rId18"/>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D6D5D5"/>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D6D5D5"/>
                      </a:solidFill>
                      <a:miter lim="400000"/>
                    </a:lnL>
                    <a:lnR w="12700">
                      <a:solidFill>
                        <a:srgbClr val="000000"/>
                      </a:solidFill>
                      <a:miter lim="400000"/>
                    </a:lnR>
                    <a:lnT w="12700">
                      <a:solidFill>
                        <a:srgbClr val="D6D5D5"/>
                      </a:solidFill>
                      <a:miter lim="400000"/>
                    </a:lnT>
                    <a:lnB w="12700">
                      <a:solidFill>
                        <a:srgbClr val="D6D5D5"/>
                      </a:solidFill>
                      <a:miter lim="400000"/>
                    </a:lnB>
                  </a:tcPr>
                </a:tc>
                <a:extLst>
                  <a:ext uri="{0D108BD9-81ED-4DB2-BD59-A6C34878D82A}">
                    <a16:rowId xmlns:a16="http://schemas.microsoft.com/office/drawing/2014/main" val="10019"/>
                  </a:ext>
                </a:extLst>
              </a:tr>
              <a:tr h="300566">
                <a:tc>
                  <a:txBody>
                    <a:bodyPr/>
                    <a:lstStyle/>
                    <a:p>
                      <a:pPr defTabSz="914400">
                        <a:defRPr sz="1500">
                          <a:sym typeface="Helvetica Neue"/>
                        </a:defRPr>
                      </a:pPr>
                      <a:endParaRPr sz="1100" u="sng">
                        <a:hlinkClick r:id="rId19"/>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B8B8B8"/>
                      </a:solidFill>
                      <a:miter lim="400000"/>
                    </a:lnL>
                    <a:lnR w="12700">
                      <a:solidFill>
                        <a:srgbClr val="D6D5D5"/>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D6D5D5"/>
                      </a:solidFill>
                      <a:miter lim="400000"/>
                    </a:lnL>
                    <a:lnR w="12700">
                      <a:solidFill>
                        <a:srgbClr val="000000"/>
                      </a:solidFill>
                      <a:miter lim="400000"/>
                    </a:lnR>
                    <a:lnT w="12700">
                      <a:solidFill>
                        <a:srgbClr val="D6D5D5"/>
                      </a:solidFill>
                      <a:miter lim="400000"/>
                    </a:lnT>
                    <a:lnB w="12700">
                      <a:solidFill>
                        <a:srgbClr val="D6D5D5"/>
                      </a:solidFill>
                      <a:miter lim="400000"/>
                    </a:lnB>
                  </a:tcPr>
                </a:tc>
                <a:extLst>
                  <a:ext uri="{0D108BD9-81ED-4DB2-BD59-A6C34878D82A}">
                    <a16:rowId xmlns:a16="http://schemas.microsoft.com/office/drawing/2014/main" val="10020"/>
                  </a:ext>
                </a:extLst>
              </a:tr>
              <a:tr h="300566">
                <a:tc>
                  <a:txBody>
                    <a:bodyPr/>
                    <a:lstStyle/>
                    <a:p>
                      <a:pPr defTabSz="914400">
                        <a:defRPr>
                          <a:sym typeface="Helvetica Neue"/>
                        </a:defRPr>
                      </a:pPr>
                      <a:endParaRPr sz="1100" u="sng">
                        <a:hlinkClick r:id="rId20"/>
                      </a:endParaRPr>
                    </a:p>
                  </a:txBody>
                  <a:tcPr marL="50800" marR="50800" marT="50800" marB="50800" anchor="ctr" horzOverflow="overflow">
                    <a:lnL w="12700">
                      <a:solidFill>
                        <a:srgbClr val="000000"/>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B8B8B8"/>
                      </a:solidFill>
                      <a:miter lim="400000"/>
                    </a:lnL>
                    <a:lnR w="12700">
                      <a:solidFill>
                        <a:srgbClr val="D6D5D5"/>
                      </a:solidFill>
                      <a:miter lim="400000"/>
                    </a:lnR>
                    <a:lnT w="12700">
                      <a:solidFill>
                        <a:srgbClr val="B8B8B8"/>
                      </a:solidFill>
                      <a:miter lim="400000"/>
                    </a:lnT>
                    <a:lnB w="12700">
                      <a:solidFill>
                        <a:srgbClr val="D6D5D5"/>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D6D5D5"/>
                      </a:solidFill>
                      <a:miter lim="400000"/>
                    </a:lnL>
                    <a:lnR w="12700">
                      <a:solidFill>
                        <a:srgbClr val="000000"/>
                      </a:solidFill>
                      <a:miter lim="400000"/>
                    </a:lnR>
                    <a:lnT w="12700">
                      <a:solidFill>
                        <a:srgbClr val="D6D5D5"/>
                      </a:solidFill>
                      <a:miter lim="400000"/>
                    </a:lnT>
                    <a:lnB w="12700">
                      <a:solidFill>
                        <a:srgbClr val="D6D5D5"/>
                      </a:solidFill>
                      <a:miter lim="400000"/>
                    </a:lnB>
                  </a:tcPr>
                </a:tc>
                <a:extLst>
                  <a:ext uri="{0D108BD9-81ED-4DB2-BD59-A6C34878D82A}">
                    <a16:rowId xmlns:a16="http://schemas.microsoft.com/office/drawing/2014/main" val="10021"/>
                  </a:ext>
                </a:extLst>
              </a:tr>
              <a:tr h="300566">
                <a:tc>
                  <a:txBody>
                    <a:bodyPr/>
                    <a:lstStyle/>
                    <a:p>
                      <a:pPr defTabSz="914400">
                        <a:defRPr>
                          <a:sym typeface="Helvetica Neue"/>
                        </a:defRPr>
                      </a:pPr>
                      <a:endParaRPr sz="1100" u="sng">
                        <a:hlinkClick r:id="rId21"/>
                      </a:endParaRPr>
                    </a:p>
                  </a:txBody>
                  <a:tcPr marL="50800" marR="50800" marT="50800" marB="50800" anchor="ctr" horzOverflow="overflow">
                    <a:lnL w="12700">
                      <a:solidFill>
                        <a:srgbClr val="000000"/>
                      </a:solidFill>
                      <a:miter lim="400000"/>
                    </a:lnL>
                    <a:lnR w="12700">
                      <a:solidFill>
                        <a:srgbClr val="D6D5D5"/>
                      </a:solidFill>
                      <a:miter lim="400000"/>
                    </a:lnR>
                    <a:lnT w="12700">
                      <a:solidFill>
                        <a:srgbClr val="B8B8B8"/>
                      </a:solidFill>
                      <a:miter lim="400000"/>
                    </a:lnT>
                    <a:lnB w="12700">
                      <a:solidFill>
                        <a:srgbClr val="B8B8B8"/>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D6D5D5"/>
                      </a:solidFill>
                      <a:miter lim="400000"/>
                    </a:lnL>
                    <a:lnR w="12700">
                      <a:solidFill>
                        <a:srgbClr val="D6D5D5"/>
                      </a:solidFill>
                      <a:miter lim="400000"/>
                    </a:lnR>
                    <a:lnT w="12700">
                      <a:solidFill>
                        <a:srgbClr val="B8B8B8"/>
                      </a:solidFill>
                      <a:miter lim="400000"/>
                    </a:lnT>
                    <a:lnB w="12700">
                      <a:solidFill>
                        <a:srgbClr val="D6D5D5"/>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D6D5D5"/>
                      </a:solidFill>
                      <a:miter lim="400000"/>
                    </a:lnL>
                    <a:lnR w="12700">
                      <a:solidFill>
                        <a:srgbClr val="D6D5D5"/>
                      </a:solidFill>
                      <a:miter lim="400000"/>
                    </a:lnR>
                    <a:lnT w="12700">
                      <a:solidFill>
                        <a:srgbClr val="D6D5D5"/>
                      </a:solidFill>
                      <a:miter lim="400000"/>
                    </a:lnT>
                    <a:lnB w="12700">
                      <a:solidFill>
                        <a:srgbClr val="D6D5D5"/>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D6D5D5"/>
                      </a:solidFill>
                      <a:miter lim="400000"/>
                    </a:lnL>
                    <a:lnR w="12700">
                      <a:solidFill>
                        <a:srgbClr val="000000"/>
                      </a:solidFill>
                      <a:miter lim="400000"/>
                    </a:lnR>
                    <a:lnT w="12700">
                      <a:solidFill>
                        <a:srgbClr val="D6D5D5"/>
                      </a:solidFill>
                      <a:miter lim="400000"/>
                    </a:lnT>
                    <a:lnB w="12700">
                      <a:solidFill>
                        <a:srgbClr val="D6D5D5"/>
                      </a:solidFill>
                      <a:miter lim="400000"/>
                    </a:lnB>
                  </a:tcPr>
                </a:tc>
                <a:extLst>
                  <a:ext uri="{0D108BD9-81ED-4DB2-BD59-A6C34878D82A}">
                    <a16:rowId xmlns:a16="http://schemas.microsoft.com/office/drawing/2014/main" val="10022"/>
                  </a:ext>
                </a:extLst>
              </a:tr>
              <a:tr h="300566">
                <a:tc>
                  <a:txBody>
                    <a:bodyPr/>
                    <a:lstStyle/>
                    <a:p>
                      <a:pPr defTabSz="914400">
                        <a:defRPr sz="1400">
                          <a:sym typeface="Helvetica Neue"/>
                        </a:defRPr>
                      </a:pPr>
                      <a:endParaRPr sz="1100" u="sng" dirty="0">
                        <a:hlinkClick r:id="rId22"/>
                      </a:endParaRPr>
                    </a:p>
                  </a:txBody>
                  <a:tcPr marL="50800" marR="50800" marT="50800" marB="50800" anchor="ctr" horzOverflow="overflow">
                    <a:lnL w="12700">
                      <a:solidFill>
                        <a:srgbClr val="000000"/>
                      </a:solidFill>
                      <a:miter lim="400000"/>
                    </a:lnL>
                    <a:lnR w="12700">
                      <a:solidFill>
                        <a:srgbClr val="D6D5D5"/>
                      </a:solidFill>
                      <a:miter lim="400000"/>
                    </a:lnR>
                    <a:lnT w="12700">
                      <a:solidFill>
                        <a:srgbClr val="B8B8B8"/>
                      </a:solidFill>
                      <a:miter lim="400000"/>
                    </a:lnT>
                    <a:lnB w="12700">
                      <a:solidFill>
                        <a:srgbClr val="000000"/>
                      </a:solidFill>
                      <a:miter lim="400000"/>
                    </a:lnB>
                  </a:tcPr>
                </a:tc>
                <a:tc>
                  <a:txBody>
                    <a:bodyPr/>
                    <a:lstStyle/>
                    <a:p>
                      <a:pPr defTabSz="914400">
                        <a:defRPr sz="1800"/>
                      </a:pPr>
                      <a:endParaRPr sz="1100">
                        <a:sym typeface="Helvetica Neue"/>
                      </a:endParaRPr>
                    </a:p>
                  </a:txBody>
                  <a:tcPr marL="50800" marR="50800" marT="50800" marB="50800" anchor="ctr" horzOverflow="overflow">
                    <a:lnL w="12700">
                      <a:solidFill>
                        <a:srgbClr val="D6D5D5"/>
                      </a:solidFill>
                      <a:miter lim="400000"/>
                    </a:lnL>
                    <a:lnR w="12700">
                      <a:solidFill>
                        <a:srgbClr val="D6D5D5"/>
                      </a:solidFill>
                      <a:miter lim="400000"/>
                    </a:lnR>
                    <a:lnT w="12700">
                      <a:solidFill>
                        <a:srgbClr val="D6D5D5"/>
                      </a:solidFill>
                      <a:miter lim="400000"/>
                    </a:lnT>
                    <a:lnB w="12700">
                      <a:solidFill>
                        <a:srgbClr val="000000"/>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D6D5D5"/>
                      </a:solidFill>
                      <a:miter lim="400000"/>
                    </a:lnL>
                    <a:lnR w="12700">
                      <a:solidFill>
                        <a:srgbClr val="D6D5D5"/>
                      </a:solidFill>
                      <a:miter lim="400000"/>
                    </a:lnR>
                    <a:lnT w="12700">
                      <a:solidFill>
                        <a:srgbClr val="D6D5D5"/>
                      </a:solidFill>
                      <a:miter lim="400000"/>
                    </a:lnT>
                    <a:lnB w="12700">
                      <a:solidFill>
                        <a:srgbClr val="000000"/>
                      </a:solidFill>
                      <a:miter lim="400000"/>
                    </a:lnB>
                  </a:tcPr>
                </a:tc>
                <a:tc>
                  <a:txBody>
                    <a:bodyPr/>
                    <a:lstStyle/>
                    <a:p>
                      <a:pPr defTabSz="914400">
                        <a:defRPr sz="1800"/>
                      </a:pPr>
                      <a:endParaRPr sz="1100" dirty="0">
                        <a:sym typeface="Helvetica Neue"/>
                      </a:endParaRPr>
                    </a:p>
                  </a:txBody>
                  <a:tcPr marL="50800" marR="50800" marT="50800" marB="50800" anchor="ctr" horzOverflow="overflow">
                    <a:lnL w="12700">
                      <a:solidFill>
                        <a:srgbClr val="D6D5D5"/>
                      </a:solidFill>
                      <a:miter lim="400000"/>
                    </a:lnL>
                    <a:lnR w="12700">
                      <a:solidFill>
                        <a:srgbClr val="000000"/>
                      </a:solidFill>
                      <a:miter lim="400000"/>
                    </a:lnR>
                    <a:lnT w="12700">
                      <a:solidFill>
                        <a:srgbClr val="D6D5D5"/>
                      </a:solidFill>
                      <a:miter lim="400000"/>
                    </a:lnT>
                    <a:lnB w="12700">
                      <a:solidFill>
                        <a:srgbClr val="000000"/>
                      </a:solidFill>
                      <a:miter lim="400000"/>
                    </a:lnB>
                  </a:tcPr>
                </a:tc>
                <a:extLst>
                  <a:ext uri="{0D108BD9-81ED-4DB2-BD59-A6C34878D82A}">
                    <a16:rowId xmlns:a16="http://schemas.microsoft.com/office/drawing/2014/main" val="10023"/>
                  </a:ext>
                </a:extLst>
              </a:tr>
            </a:tbl>
          </a:graphicData>
        </a:graphic>
      </p:graphicFrame>
      <p:sp>
        <p:nvSpPr>
          <p:cNvPr id="234" name="Shape 234"/>
          <p:cNvSpPr/>
          <p:nvPr/>
        </p:nvSpPr>
        <p:spPr>
          <a:xfrm>
            <a:off x="0" y="0"/>
            <a:ext cx="13004800" cy="1066800"/>
          </a:xfrm>
          <a:prstGeom prst="rect">
            <a:avLst/>
          </a:pr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35" name="Shape 235"/>
          <p:cNvSpPr txBox="1"/>
          <p:nvPr/>
        </p:nvSpPr>
        <p:spPr>
          <a:xfrm>
            <a:off x="1650288" y="97853"/>
            <a:ext cx="9715501" cy="871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solidFill>
                  <a:srgbClr val="FFFFFF"/>
                </a:solidFill>
                <a:latin typeface="Futura Bold"/>
                <a:ea typeface="Futura Bold"/>
                <a:cs typeface="Futura Bold"/>
                <a:sym typeface="Futura Bold"/>
              </a:defRPr>
            </a:lvl1pPr>
          </a:lstStyle>
          <a:p>
            <a:r>
              <a:t>WORKOUT PROGRAM </a:t>
            </a:r>
          </a:p>
        </p:txBody>
      </p:sp>
      <p:pic>
        <p:nvPicPr>
          <p:cNvPr id="236" name="noun_Jump Rope_1479.png"/>
          <p:cNvPicPr>
            <a:picLocks noChangeAspect="1"/>
          </p:cNvPicPr>
          <p:nvPr/>
        </p:nvPicPr>
        <p:blipFill>
          <a:blip r:embed="rId23"/>
          <a:stretch>
            <a:fillRect/>
          </a:stretch>
        </p:blipFill>
        <p:spPr>
          <a:xfrm>
            <a:off x="1562100" y="-63500"/>
            <a:ext cx="1181100" cy="1181100"/>
          </a:xfrm>
          <a:prstGeom prst="rect">
            <a:avLst/>
          </a:prstGeom>
          <a:ln w="12700">
            <a:miter lim="400000"/>
          </a:ln>
        </p:spPr>
      </p:pic>
      <p:sp>
        <p:nvSpPr>
          <p:cNvPr id="237" name="Shape 237"/>
          <p:cNvSpPr txBox="1"/>
          <p:nvPr/>
        </p:nvSpPr>
        <p:spPr>
          <a:xfrm>
            <a:off x="2451100" y="1185290"/>
            <a:ext cx="2349500" cy="474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200" b="0">
                <a:solidFill>
                  <a:srgbClr val="5E5E5E"/>
                </a:solidFill>
                <a:latin typeface="Futura Bold"/>
                <a:ea typeface="Futura Bold"/>
                <a:cs typeface="Futura Bold"/>
                <a:sym typeface="Futura Bold"/>
              </a:defRPr>
            </a:lvl1pPr>
          </a:lstStyle>
          <a:p>
            <a:r>
              <a:t>WEEK THREE</a:t>
            </a:r>
          </a:p>
        </p:txBody>
      </p:sp>
      <p:sp>
        <p:nvSpPr>
          <p:cNvPr id="238" name="Shape 238"/>
          <p:cNvSpPr txBox="1"/>
          <p:nvPr/>
        </p:nvSpPr>
        <p:spPr>
          <a:xfrm>
            <a:off x="8204200" y="1159890"/>
            <a:ext cx="2349500" cy="474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200" b="0">
                <a:solidFill>
                  <a:srgbClr val="5E5E5E"/>
                </a:solidFill>
                <a:latin typeface="Futura Bold"/>
                <a:ea typeface="Futura Bold"/>
                <a:cs typeface="Futura Bold"/>
                <a:sym typeface="Futura Bold"/>
              </a:defRPr>
            </a:lvl1pPr>
          </a:lstStyle>
          <a:p>
            <a:r>
              <a:t>WEEK FOUR</a:t>
            </a:r>
          </a:p>
        </p:txBody>
      </p:sp>
      <p:pic>
        <p:nvPicPr>
          <p:cNvPr id="239" name="noun_Runner_269263.png"/>
          <p:cNvPicPr>
            <a:picLocks noChangeAspect="1"/>
          </p:cNvPicPr>
          <p:nvPr/>
        </p:nvPicPr>
        <p:blipFill>
          <a:blip r:embed="rId24"/>
          <a:srcRect/>
          <a:stretch>
            <a:fillRect/>
          </a:stretch>
        </p:blipFill>
        <p:spPr>
          <a:xfrm>
            <a:off x="10058400" y="-203200"/>
            <a:ext cx="1473200" cy="147320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p:nvPr/>
        </p:nvSpPr>
        <p:spPr>
          <a:xfrm>
            <a:off x="0" y="0"/>
            <a:ext cx="13004800" cy="1790700"/>
          </a:xfrm>
          <a:prstGeom prst="rect">
            <a:avLst/>
          </a:pr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42" name="Shape 242"/>
          <p:cNvSpPr txBox="1"/>
          <p:nvPr/>
        </p:nvSpPr>
        <p:spPr>
          <a:xfrm>
            <a:off x="1650288" y="501466"/>
            <a:ext cx="9715501" cy="825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solidFill>
                  <a:srgbClr val="FFFFFF"/>
                </a:solidFill>
                <a:latin typeface="Futura Bold"/>
                <a:ea typeface="Futura Bold"/>
                <a:cs typeface="Futura Bold"/>
                <a:sym typeface="Futura Bold"/>
              </a:defRPr>
            </a:lvl1pPr>
          </a:lstStyle>
          <a:p>
            <a:r>
              <a:rPr b="1" dirty="0"/>
              <a:t>WORKOUT PROGRAM </a:t>
            </a:r>
          </a:p>
        </p:txBody>
      </p:sp>
      <p:sp>
        <p:nvSpPr>
          <p:cNvPr id="243" name="Shape 243"/>
          <p:cNvSpPr txBox="1"/>
          <p:nvPr/>
        </p:nvSpPr>
        <p:spPr>
          <a:xfrm>
            <a:off x="812799" y="2095500"/>
            <a:ext cx="11379201" cy="26879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b="0">
                <a:solidFill>
                  <a:srgbClr val="5E5E5E"/>
                </a:solidFill>
                <a:latin typeface="Futura Bold"/>
                <a:ea typeface="Futura Bold"/>
                <a:cs typeface="Futura Bold"/>
                <a:sym typeface="Futura Bold"/>
              </a:defRPr>
            </a:pPr>
            <a:r>
              <a:rPr dirty="0"/>
              <a:t>COOL DOWN</a:t>
            </a:r>
            <a:endParaRPr lang="en-US" dirty="0"/>
          </a:p>
          <a:p>
            <a:pPr algn="l">
              <a:defRPr b="0">
                <a:solidFill>
                  <a:srgbClr val="5E5E5E"/>
                </a:solidFill>
                <a:latin typeface="Futura Bold"/>
                <a:ea typeface="Futura Bold"/>
                <a:cs typeface="Futura Bold"/>
                <a:sym typeface="Futura Bold"/>
              </a:defRPr>
            </a:pPr>
            <a:endParaRPr lang="en-US" dirty="0"/>
          </a:p>
          <a:p>
            <a:pPr algn="l">
              <a:defRPr b="0">
                <a:solidFill>
                  <a:srgbClr val="5E5E5E"/>
                </a:solidFill>
                <a:latin typeface="Futura Bold"/>
                <a:ea typeface="Futura Bold"/>
                <a:cs typeface="Futura Bold"/>
                <a:sym typeface="Futura Bold"/>
              </a:defRPr>
            </a:pPr>
            <a:r>
              <a:rPr lang="en-US" dirty="0"/>
              <a:t>You can complete this yourself or purchase 12 completed one-month programs here: </a:t>
            </a:r>
            <a:r>
              <a:rPr lang="en-US" dirty="0">
                <a:hlinkClick r:id="rId2"/>
              </a:rPr>
              <a:t>https://www.fitnessmentors.com/personal-training-program-design-templates/</a:t>
            </a:r>
            <a:endParaRPr lang="en-US" dirty="0"/>
          </a:p>
          <a:p>
            <a:pPr algn="l">
              <a:defRPr b="0">
                <a:solidFill>
                  <a:srgbClr val="5E5E5E"/>
                </a:solidFill>
                <a:latin typeface="Futura Bold"/>
                <a:ea typeface="Futura Bold"/>
                <a:cs typeface="Futura Bold"/>
                <a:sym typeface="Futura Bold"/>
              </a:defRPr>
            </a:pPr>
            <a:endParaRPr dirty="0"/>
          </a:p>
          <a:p>
            <a:pPr algn="l">
              <a:defRPr b="0">
                <a:solidFill>
                  <a:srgbClr val="5E5E5E"/>
                </a:solidFill>
                <a:latin typeface="Futura"/>
                <a:ea typeface="Futura"/>
                <a:cs typeface="Futura"/>
                <a:sym typeface="Futura"/>
              </a:defRPr>
            </a:pPr>
            <a:endParaRPr u="sng" dirty="0">
              <a:hlinkClick r:id="rId3"/>
            </a:endParaRPr>
          </a:p>
        </p:txBody>
      </p:sp>
      <p:pic>
        <p:nvPicPr>
          <p:cNvPr id="244" name="noun_Exercise_1471865.png"/>
          <p:cNvPicPr>
            <a:picLocks noChangeAspect="1"/>
          </p:cNvPicPr>
          <p:nvPr/>
        </p:nvPicPr>
        <p:blipFill>
          <a:blip r:embed="rId4"/>
          <a:stretch>
            <a:fillRect/>
          </a:stretch>
        </p:blipFill>
        <p:spPr>
          <a:xfrm>
            <a:off x="812800" y="38100"/>
            <a:ext cx="1714500" cy="1714500"/>
          </a:xfrm>
          <a:prstGeom prst="rect">
            <a:avLst/>
          </a:prstGeom>
          <a:ln w="12700">
            <a:miter lim="400000"/>
          </a:ln>
        </p:spPr>
      </p:pic>
      <p:pic>
        <p:nvPicPr>
          <p:cNvPr id="245" name="noun_Runner_269263.png"/>
          <p:cNvPicPr>
            <a:picLocks noChangeAspect="1"/>
          </p:cNvPicPr>
          <p:nvPr/>
        </p:nvPicPr>
        <p:blipFill>
          <a:blip r:embed="rId5"/>
          <a:srcRect/>
          <a:stretch>
            <a:fillRect/>
          </a:stretch>
        </p:blipFill>
        <p:spPr>
          <a:xfrm>
            <a:off x="9893300" y="-203200"/>
            <a:ext cx="2095500" cy="20955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txBox="1"/>
          <p:nvPr/>
        </p:nvSpPr>
        <p:spPr>
          <a:xfrm>
            <a:off x="329488" y="1475933"/>
            <a:ext cx="11836401" cy="1010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900" b="0">
                <a:solidFill>
                  <a:schemeClr val="accent3">
                    <a:hueOff val="362282"/>
                    <a:satOff val="31803"/>
                    <a:lumOff val="-18242"/>
                  </a:schemeClr>
                </a:solidFill>
                <a:latin typeface="Futura Bold"/>
                <a:ea typeface="Futura Bold"/>
                <a:cs typeface="Futura Bold"/>
                <a:sym typeface="Futura Bold"/>
              </a:defRPr>
            </a:lvl1pPr>
          </a:lstStyle>
          <a:p>
            <a:r>
              <a:rPr b="1" dirty="0"/>
              <a:t>STARTING STRENGTH PROGRAM</a:t>
            </a:r>
          </a:p>
        </p:txBody>
      </p:sp>
      <p:sp>
        <p:nvSpPr>
          <p:cNvPr id="127" name="Shape 127"/>
          <p:cNvSpPr txBox="1"/>
          <p:nvPr/>
        </p:nvSpPr>
        <p:spPr>
          <a:xfrm>
            <a:off x="329488" y="3230264"/>
            <a:ext cx="8597901" cy="4990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b="0" i="1">
                <a:solidFill>
                  <a:schemeClr val="accent3">
                    <a:hueOff val="362282"/>
                    <a:satOff val="31803"/>
                    <a:lumOff val="-18242"/>
                  </a:schemeClr>
                </a:solidFill>
                <a:latin typeface="Futura"/>
                <a:ea typeface="Futura"/>
                <a:cs typeface="Futura"/>
                <a:sym typeface="Futura"/>
              </a:defRPr>
            </a:lvl1pPr>
          </a:lstStyle>
          <a:p>
            <a:r>
              <a:t>Create the body that thrives</a:t>
            </a:r>
          </a:p>
        </p:txBody>
      </p:sp>
      <p:sp>
        <p:nvSpPr>
          <p:cNvPr id="128" name="Shape 128"/>
          <p:cNvSpPr txBox="1"/>
          <p:nvPr/>
        </p:nvSpPr>
        <p:spPr>
          <a:xfrm>
            <a:off x="9258300" y="3230264"/>
            <a:ext cx="8597900" cy="4990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b="0" i="1" u="sng">
                <a:solidFill>
                  <a:schemeClr val="accent3">
                    <a:hueOff val="362282"/>
                    <a:satOff val="31803"/>
                    <a:lumOff val="-18242"/>
                  </a:schemeClr>
                </a:solidFill>
                <a:latin typeface="Futura"/>
                <a:ea typeface="Futura"/>
                <a:cs typeface="Futura"/>
                <a:sym typeface="Futura"/>
                <a:hlinkClick r:id="rId2"/>
              </a:defRPr>
            </a:lvl1pPr>
          </a:lstStyle>
          <a:p>
            <a:pPr>
              <a:defRPr u="none"/>
            </a:pPr>
            <a:r>
              <a:rPr u="sng">
                <a:hlinkClick r:id="rId2"/>
              </a:rPr>
              <a:t>www.yourwebsite.com</a:t>
            </a:r>
          </a:p>
        </p:txBody>
      </p:sp>
      <p:sp>
        <p:nvSpPr>
          <p:cNvPr id="129" name="Shape 129"/>
          <p:cNvSpPr/>
          <p:nvPr/>
        </p:nvSpPr>
        <p:spPr>
          <a:xfrm>
            <a:off x="0" y="4724400"/>
            <a:ext cx="13004800" cy="5029200"/>
          </a:xfrm>
          <a:prstGeom prst="rect">
            <a:avLst/>
          </a:pr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pic>
        <p:nvPicPr>
          <p:cNvPr id="130" name="noun_Vegetable_2869423.png"/>
          <p:cNvPicPr>
            <a:picLocks noChangeAspect="1"/>
          </p:cNvPicPr>
          <p:nvPr/>
        </p:nvPicPr>
        <p:blipFill>
          <a:blip r:embed="rId3"/>
          <a:stretch>
            <a:fillRect/>
          </a:stretch>
        </p:blipFill>
        <p:spPr>
          <a:xfrm>
            <a:off x="4432300" y="5334000"/>
            <a:ext cx="3619500" cy="3619500"/>
          </a:xfrm>
          <a:prstGeom prst="rect">
            <a:avLst/>
          </a:prstGeom>
          <a:ln w="12700">
            <a:miter lim="400000"/>
          </a:ln>
        </p:spPr>
      </p:pic>
      <p:pic>
        <p:nvPicPr>
          <p:cNvPr id="131" name="noun_Exercise_1471865.png"/>
          <p:cNvPicPr>
            <a:picLocks noChangeAspect="1"/>
          </p:cNvPicPr>
          <p:nvPr/>
        </p:nvPicPr>
        <p:blipFill>
          <a:blip r:embed="rId4"/>
          <a:stretch>
            <a:fillRect/>
          </a:stretch>
        </p:blipFill>
        <p:spPr>
          <a:xfrm>
            <a:off x="8051800" y="5334000"/>
            <a:ext cx="3619500" cy="3619500"/>
          </a:xfrm>
          <a:prstGeom prst="rect">
            <a:avLst/>
          </a:prstGeom>
          <a:ln w="12700">
            <a:miter lim="400000"/>
          </a:ln>
        </p:spPr>
      </p:pic>
      <p:pic>
        <p:nvPicPr>
          <p:cNvPr id="132" name="noun_Runner_99404.png"/>
          <p:cNvPicPr>
            <a:picLocks noChangeAspect="1"/>
          </p:cNvPicPr>
          <p:nvPr/>
        </p:nvPicPr>
        <p:blipFill>
          <a:blip r:embed="rId5"/>
          <a:stretch>
            <a:fillRect/>
          </a:stretch>
        </p:blipFill>
        <p:spPr>
          <a:xfrm>
            <a:off x="812800" y="5334000"/>
            <a:ext cx="3619500" cy="3619500"/>
          </a:xfrm>
          <a:prstGeom prst="rect">
            <a:avLst/>
          </a:prstGeom>
          <a:ln w="12700">
            <a:miter lim="400000"/>
          </a:ln>
        </p:spPr>
      </p:pic>
      <p:pic>
        <p:nvPicPr>
          <p:cNvPr id="9" name="FM-logo-1-white.png">
            <a:extLst>
              <a:ext uri="{FF2B5EF4-FFF2-40B4-BE49-F238E27FC236}">
                <a16:creationId xmlns:a16="http://schemas.microsoft.com/office/drawing/2014/main" id="{2D2F35A7-14F9-4342-82AE-5C5BF98E1140}"/>
              </a:ext>
            </a:extLst>
          </p:cNvPr>
          <p:cNvPicPr>
            <a:picLocks noChangeAspect="1"/>
          </p:cNvPicPr>
          <p:nvPr/>
        </p:nvPicPr>
        <p:blipFill>
          <a:blip r:embed="rId6"/>
          <a:stretch>
            <a:fillRect/>
          </a:stretch>
        </p:blipFill>
        <p:spPr>
          <a:xfrm>
            <a:off x="8940800" y="8385628"/>
            <a:ext cx="4064000" cy="1478644"/>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p:nvPr/>
        </p:nvSpPr>
        <p:spPr>
          <a:xfrm>
            <a:off x="0" y="0"/>
            <a:ext cx="13004800" cy="1790700"/>
          </a:xfrm>
          <a:prstGeom prst="rect">
            <a:avLst/>
          </a:pr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48" name="Shape 248"/>
          <p:cNvSpPr txBox="1"/>
          <p:nvPr/>
        </p:nvSpPr>
        <p:spPr>
          <a:xfrm>
            <a:off x="1650288" y="501466"/>
            <a:ext cx="9715501" cy="825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solidFill>
                  <a:srgbClr val="FFFFFF"/>
                </a:solidFill>
                <a:latin typeface="Futura Bold"/>
                <a:ea typeface="Futura Bold"/>
                <a:cs typeface="Futura Bold"/>
                <a:sym typeface="Futura Bold"/>
              </a:defRPr>
            </a:lvl1pPr>
          </a:lstStyle>
          <a:p>
            <a:r>
              <a:rPr b="1" dirty="0"/>
              <a:t>EXERCISE LIBRARY</a:t>
            </a:r>
          </a:p>
        </p:txBody>
      </p:sp>
      <p:sp>
        <p:nvSpPr>
          <p:cNvPr id="249" name="Shape 249"/>
          <p:cNvSpPr txBox="1"/>
          <p:nvPr/>
        </p:nvSpPr>
        <p:spPr>
          <a:xfrm>
            <a:off x="812088" y="5565444"/>
            <a:ext cx="11379201" cy="324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00" b="0" u="sng">
                <a:hlinkClick r:id="rId2"/>
              </a:defRPr>
            </a:lvl1pPr>
          </a:lstStyle>
          <a:p>
            <a:pPr defTabSz="914400">
              <a:defRPr u="none"/>
            </a:pPr>
            <a:r>
              <a:rPr u="sng">
                <a:hlinkClick r:id="rId2"/>
              </a:rPr>
              <a:t> </a:t>
            </a:r>
          </a:p>
        </p:txBody>
      </p:sp>
      <p:pic>
        <p:nvPicPr>
          <p:cNvPr id="250" name="noun_Exercise_1471865.png"/>
          <p:cNvPicPr>
            <a:picLocks noChangeAspect="1"/>
          </p:cNvPicPr>
          <p:nvPr/>
        </p:nvPicPr>
        <p:blipFill>
          <a:blip r:embed="rId3"/>
          <a:stretch>
            <a:fillRect/>
          </a:stretch>
        </p:blipFill>
        <p:spPr>
          <a:xfrm>
            <a:off x="812800" y="38100"/>
            <a:ext cx="1714500" cy="1714500"/>
          </a:xfrm>
          <a:prstGeom prst="rect">
            <a:avLst/>
          </a:prstGeom>
          <a:ln w="12700">
            <a:miter lim="400000"/>
          </a:ln>
        </p:spPr>
      </p:pic>
      <p:pic>
        <p:nvPicPr>
          <p:cNvPr id="251" name="noun_Runner_269263.png"/>
          <p:cNvPicPr>
            <a:picLocks noChangeAspect="1"/>
          </p:cNvPicPr>
          <p:nvPr/>
        </p:nvPicPr>
        <p:blipFill>
          <a:blip r:embed="rId4"/>
          <a:srcRect/>
          <a:stretch>
            <a:fillRect/>
          </a:stretch>
        </p:blipFill>
        <p:spPr>
          <a:xfrm>
            <a:off x="9893300" y="-203200"/>
            <a:ext cx="2095500" cy="2095500"/>
          </a:xfrm>
          <a:prstGeom prst="rect">
            <a:avLst/>
          </a:prstGeom>
          <a:ln w="12700">
            <a:miter lim="400000"/>
          </a:ln>
        </p:spPr>
      </p:pic>
      <p:graphicFrame>
        <p:nvGraphicFramePr>
          <p:cNvPr id="252" name="Table 252"/>
          <p:cNvGraphicFramePr/>
          <p:nvPr/>
        </p:nvGraphicFramePr>
        <p:xfrm>
          <a:off x="-3492500" y="11976100"/>
          <a:ext cx="2624666" cy="4327142"/>
        </p:xfrm>
        <a:graphic>
          <a:graphicData uri="http://schemas.openxmlformats.org/drawingml/2006/table">
            <a:tbl>
              <a:tblPr firstRow="1" bandRow="1">
                <a:tableStyleId>{4C3C2611-4C71-4FC5-86AE-919BDF0F9419}</a:tableStyleId>
              </a:tblPr>
              <a:tblGrid>
                <a:gridCol w="2624666">
                  <a:extLst>
                    <a:ext uri="{9D8B030D-6E8A-4147-A177-3AD203B41FA5}">
                      <a16:colId xmlns:a16="http://schemas.microsoft.com/office/drawing/2014/main" val="20000"/>
                    </a:ext>
                  </a:extLst>
                </a:gridCol>
              </a:tblGrid>
              <a:tr h="868676">
                <a:tc>
                  <a:txBody>
                    <a:bodyPr/>
                    <a:lstStyle/>
                    <a:p>
                      <a:pPr defTabSz="914400">
                        <a:defRPr sz="1800" b="0">
                          <a:solidFill>
                            <a:srgbClr val="000000"/>
                          </a:solidFill>
                        </a:defRPr>
                      </a:pPr>
                      <a:r>
                        <a:rPr sz="2100" b="1">
                          <a:sym typeface="Helvetica Neue"/>
                        </a:rPr>
                        <a:t>Workout 1</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1"/>
                    </a:solidFill>
                  </a:tcPr>
                </a:tc>
                <a:extLst>
                  <a:ext uri="{0D108BD9-81ED-4DB2-BD59-A6C34878D82A}">
                    <a16:rowId xmlns:a16="http://schemas.microsoft.com/office/drawing/2014/main" val="10000"/>
                  </a:ext>
                </a:extLst>
              </a:tr>
              <a:tr h="576411">
                <a:tc>
                  <a:txBody>
                    <a:bodyPr/>
                    <a:lstStyle/>
                    <a:p>
                      <a:pPr defTabSz="914400">
                        <a:defRPr sz="2100">
                          <a:sym typeface="Helvetica Neue"/>
                        </a:defRPr>
                      </a:pPr>
                      <a:r>
                        <a:rPr u="sng">
                          <a:hlinkClick r:id="rId5"/>
                        </a:rPr>
                        <a:t>Push Up</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1"/>
                  </a:ext>
                </a:extLst>
              </a:tr>
              <a:tr h="576411">
                <a:tc>
                  <a:txBody>
                    <a:bodyPr/>
                    <a:lstStyle/>
                    <a:p>
                      <a:pPr defTabSz="914400">
                        <a:defRPr sz="2100">
                          <a:sym typeface="Helvetica Neue"/>
                        </a:defRPr>
                      </a:pPr>
                      <a:r>
                        <a:rPr u="sng">
                          <a:hlinkClick r:id="rId6"/>
                        </a:rPr>
                        <a:t>Butt Kicks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2"/>
                  </a:ext>
                </a:extLst>
              </a:tr>
              <a:tr h="576411">
                <a:tc>
                  <a:txBody>
                    <a:bodyPr/>
                    <a:lstStyle/>
                    <a:p>
                      <a:pPr defTabSz="914400">
                        <a:defRPr sz="2100">
                          <a:sym typeface="Helvetica Neue"/>
                        </a:defRPr>
                      </a:pPr>
                      <a:r>
                        <a:rPr u="sng">
                          <a:hlinkClick r:id="rId7"/>
                        </a:rPr>
                        <a:t>Air Punches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3"/>
                  </a:ext>
                </a:extLst>
              </a:tr>
              <a:tr h="576411">
                <a:tc>
                  <a:txBody>
                    <a:bodyPr/>
                    <a:lstStyle/>
                    <a:p>
                      <a:pPr defTabSz="914400">
                        <a:defRPr sz="2100">
                          <a:sym typeface="Helvetica Neue"/>
                        </a:defRPr>
                      </a:pPr>
                      <a:r>
                        <a:rPr u="sng">
                          <a:hlinkClick r:id="rId8"/>
                        </a:rPr>
                        <a:t>Dive Bombers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4"/>
                  </a:ext>
                </a:extLst>
              </a:tr>
              <a:tr h="576411">
                <a:tc>
                  <a:txBody>
                    <a:bodyPr/>
                    <a:lstStyle/>
                    <a:p>
                      <a:pPr defTabSz="914400">
                        <a:defRPr sz="2100">
                          <a:sym typeface="Helvetica Neue"/>
                        </a:defRPr>
                      </a:pPr>
                      <a:r>
                        <a:rPr u="sng">
                          <a:hlinkClick r:id="rId9"/>
                        </a:rPr>
                        <a:t>Walking Lunge</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5"/>
                  </a:ext>
                </a:extLst>
              </a:tr>
              <a:tr h="576411">
                <a:tc>
                  <a:txBody>
                    <a:bodyPr/>
                    <a:lstStyle/>
                    <a:p>
                      <a:pPr defTabSz="914400">
                        <a:defRPr sz="2100">
                          <a:sym typeface="Helvetica Neue"/>
                        </a:defRPr>
                      </a:pPr>
                      <a:r>
                        <a:rPr u="sng">
                          <a:hlinkClick r:id="rId10"/>
                        </a:rPr>
                        <a:t>Shoulder Tap</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6"/>
                  </a:ext>
                </a:extLst>
              </a:tr>
            </a:tbl>
          </a:graphicData>
        </a:graphic>
      </p:graphicFrame>
      <p:graphicFrame>
        <p:nvGraphicFramePr>
          <p:cNvPr id="253" name="Table 253"/>
          <p:cNvGraphicFramePr/>
          <p:nvPr/>
        </p:nvGraphicFramePr>
        <p:xfrm>
          <a:off x="-4876800" y="11976100"/>
          <a:ext cx="2624666" cy="4903553"/>
        </p:xfrm>
        <a:graphic>
          <a:graphicData uri="http://schemas.openxmlformats.org/drawingml/2006/table">
            <a:tbl>
              <a:tblPr firstRow="1" bandRow="1">
                <a:tableStyleId>{4C3C2611-4C71-4FC5-86AE-919BDF0F9419}</a:tableStyleId>
              </a:tblPr>
              <a:tblGrid>
                <a:gridCol w="2624666">
                  <a:extLst>
                    <a:ext uri="{9D8B030D-6E8A-4147-A177-3AD203B41FA5}">
                      <a16:colId xmlns:a16="http://schemas.microsoft.com/office/drawing/2014/main" val="20000"/>
                    </a:ext>
                  </a:extLst>
                </a:gridCol>
              </a:tblGrid>
              <a:tr h="868676">
                <a:tc>
                  <a:txBody>
                    <a:bodyPr/>
                    <a:lstStyle/>
                    <a:p>
                      <a:pPr defTabSz="914400">
                        <a:defRPr sz="2200">
                          <a:sym typeface="Helvetica Neue"/>
                        </a:defRPr>
                      </a:pPr>
                      <a:endParaRPr/>
                    </a:p>
                  </a:txBody>
                  <a:tcPr marL="50800" marR="50800" marT="50800" marB="50800" anchor="ctr" horzOverflow="overflow"/>
                </a:tc>
                <a:extLst>
                  <a:ext uri="{0D108BD9-81ED-4DB2-BD59-A6C34878D82A}">
                    <a16:rowId xmlns:a16="http://schemas.microsoft.com/office/drawing/2014/main" val="10000"/>
                  </a:ext>
                </a:extLst>
              </a:tr>
              <a:tr h="576411">
                <a:tc>
                  <a:txBody>
                    <a:bodyPr/>
                    <a:lstStyle/>
                    <a:p>
                      <a:pPr defTabSz="914400">
                        <a:defRPr sz="2200">
                          <a:sym typeface="Helvetica Neue"/>
                        </a:defRPr>
                      </a:pPr>
                      <a:endParaRPr/>
                    </a:p>
                  </a:txBody>
                  <a:tcPr marL="50800" marR="50800" marT="50800" marB="50800" anchor="ctr" horzOverflow="overflow">
                    <a:lnB w="12700">
                      <a:solidFill>
                        <a:srgbClr val="B8B8B8"/>
                      </a:solidFill>
                      <a:miter lim="400000"/>
                    </a:lnB>
                  </a:tcPr>
                </a:tc>
                <a:extLst>
                  <a:ext uri="{0D108BD9-81ED-4DB2-BD59-A6C34878D82A}">
                    <a16:rowId xmlns:a16="http://schemas.microsoft.com/office/drawing/2014/main" val="10001"/>
                  </a:ext>
                </a:extLst>
              </a:tr>
              <a:tr h="576411">
                <a:tc>
                  <a:txBody>
                    <a:bodyPr/>
                    <a:lstStyle/>
                    <a:p>
                      <a:pPr defTabSz="914400">
                        <a:defRPr sz="2200">
                          <a:sym typeface="Helvetica Neue"/>
                        </a:defRPr>
                      </a:pPr>
                      <a:endParaRPr/>
                    </a:p>
                  </a:txBody>
                  <a:tcPr marL="50800" marR="50800" marT="50800" marB="50800" anchor="ctr" horzOverflow="overflow">
                    <a:lnT w="12700">
                      <a:solidFill>
                        <a:srgbClr val="B8B8B8"/>
                      </a:solidFill>
                      <a:miter lim="400000"/>
                    </a:lnT>
                    <a:lnB w="12700">
                      <a:solidFill>
                        <a:srgbClr val="B8B8B8"/>
                      </a:solidFill>
                      <a:miter lim="400000"/>
                    </a:lnB>
                  </a:tcPr>
                </a:tc>
                <a:extLst>
                  <a:ext uri="{0D108BD9-81ED-4DB2-BD59-A6C34878D82A}">
                    <a16:rowId xmlns:a16="http://schemas.microsoft.com/office/drawing/2014/main" val="10002"/>
                  </a:ext>
                </a:extLst>
              </a:tr>
              <a:tr h="576411">
                <a:tc>
                  <a:txBody>
                    <a:bodyPr/>
                    <a:lstStyle/>
                    <a:p>
                      <a:pPr defTabSz="914400">
                        <a:defRPr sz="2200">
                          <a:sym typeface="Helvetica Neue"/>
                        </a:defRPr>
                      </a:pPr>
                      <a:endParaRPr/>
                    </a:p>
                  </a:txBody>
                  <a:tcPr marL="50800" marR="50800" marT="50800" marB="50800" anchor="ctr" horzOverflow="overflow">
                    <a:lnT w="12700">
                      <a:solidFill>
                        <a:srgbClr val="B8B8B8"/>
                      </a:solidFill>
                      <a:miter lim="400000"/>
                    </a:lnT>
                    <a:lnB w="12700">
                      <a:solidFill>
                        <a:srgbClr val="B8B8B8"/>
                      </a:solidFill>
                      <a:miter lim="400000"/>
                    </a:lnB>
                  </a:tcPr>
                </a:tc>
                <a:extLst>
                  <a:ext uri="{0D108BD9-81ED-4DB2-BD59-A6C34878D82A}">
                    <a16:rowId xmlns:a16="http://schemas.microsoft.com/office/drawing/2014/main" val="10003"/>
                  </a:ext>
                </a:extLst>
              </a:tr>
              <a:tr h="576411">
                <a:tc>
                  <a:txBody>
                    <a:bodyPr/>
                    <a:lstStyle/>
                    <a:p>
                      <a:pPr defTabSz="914400">
                        <a:defRPr sz="2200">
                          <a:sym typeface="Helvetica Neue"/>
                        </a:defRPr>
                      </a:pPr>
                      <a:endParaRPr/>
                    </a:p>
                  </a:txBody>
                  <a:tcPr marL="50800" marR="50800" marT="50800" marB="50800" anchor="ctr" horzOverflow="overflow">
                    <a:lnT w="12700">
                      <a:solidFill>
                        <a:srgbClr val="B8B8B8"/>
                      </a:solidFill>
                      <a:miter lim="400000"/>
                    </a:lnT>
                    <a:lnB w="12700">
                      <a:solidFill>
                        <a:srgbClr val="B8B8B8"/>
                      </a:solidFill>
                      <a:miter lim="400000"/>
                    </a:lnB>
                  </a:tcPr>
                </a:tc>
                <a:extLst>
                  <a:ext uri="{0D108BD9-81ED-4DB2-BD59-A6C34878D82A}">
                    <a16:rowId xmlns:a16="http://schemas.microsoft.com/office/drawing/2014/main" val="10004"/>
                  </a:ext>
                </a:extLst>
              </a:tr>
              <a:tr h="576411">
                <a:tc>
                  <a:txBody>
                    <a:bodyPr/>
                    <a:lstStyle/>
                    <a:p>
                      <a:pPr defTabSz="914400">
                        <a:defRPr sz="2200">
                          <a:sym typeface="Helvetica Neue"/>
                        </a:defRPr>
                      </a:pPr>
                      <a:endParaRPr/>
                    </a:p>
                  </a:txBody>
                  <a:tcPr marL="50800" marR="50800" marT="50800" marB="50800" anchor="ctr" horzOverflow="overflow">
                    <a:lnT w="12700">
                      <a:solidFill>
                        <a:srgbClr val="B8B8B8"/>
                      </a:solidFill>
                      <a:miter lim="400000"/>
                    </a:lnT>
                    <a:lnB w="12700">
                      <a:solidFill>
                        <a:srgbClr val="B8B8B8"/>
                      </a:solidFill>
                      <a:miter lim="400000"/>
                    </a:lnB>
                  </a:tcPr>
                </a:tc>
                <a:extLst>
                  <a:ext uri="{0D108BD9-81ED-4DB2-BD59-A6C34878D82A}">
                    <a16:rowId xmlns:a16="http://schemas.microsoft.com/office/drawing/2014/main" val="10005"/>
                  </a:ext>
                </a:extLst>
              </a:tr>
              <a:tr h="576411">
                <a:tc>
                  <a:txBody>
                    <a:bodyPr/>
                    <a:lstStyle/>
                    <a:p>
                      <a:pPr defTabSz="914400">
                        <a:defRPr sz="2200">
                          <a:sym typeface="Helvetica Neue"/>
                        </a:defRPr>
                      </a:pPr>
                      <a:endParaRPr/>
                    </a:p>
                  </a:txBody>
                  <a:tcPr marL="50800" marR="50800" marT="50800" marB="50800" anchor="ctr" horzOverflow="overflow">
                    <a:lnT w="12700">
                      <a:solidFill>
                        <a:srgbClr val="B8B8B8"/>
                      </a:solidFill>
                      <a:miter lim="400000"/>
                    </a:lnT>
                    <a:lnB w="12700">
                      <a:solidFill>
                        <a:srgbClr val="B8B8B8"/>
                      </a:solidFill>
                      <a:miter lim="400000"/>
                    </a:lnB>
                  </a:tcPr>
                </a:tc>
                <a:extLst>
                  <a:ext uri="{0D108BD9-81ED-4DB2-BD59-A6C34878D82A}">
                    <a16:rowId xmlns:a16="http://schemas.microsoft.com/office/drawing/2014/main" val="10006"/>
                  </a:ext>
                </a:extLst>
              </a:tr>
              <a:tr h="576411">
                <a:tc>
                  <a:txBody>
                    <a:bodyPr/>
                    <a:lstStyle/>
                    <a:p>
                      <a:pPr defTabSz="914400">
                        <a:defRPr sz="2200">
                          <a:sym typeface="Helvetica Neue"/>
                        </a:defRPr>
                      </a:pPr>
                      <a:endParaRPr/>
                    </a:p>
                  </a:txBody>
                  <a:tcPr marL="50800" marR="50800" marT="50800" marB="50800" anchor="ctr" horzOverflow="overflow">
                    <a:lnT w="12700">
                      <a:solidFill>
                        <a:srgbClr val="B8B8B8"/>
                      </a:solidFill>
                      <a:miter lim="400000"/>
                    </a:lnT>
                  </a:tcPr>
                </a:tc>
                <a:extLst>
                  <a:ext uri="{0D108BD9-81ED-4DB2-BD59-A6C34878D82A}">
                    <a16:rowId xmlns:a16="http://schemas.microsoft.com/office/drawing/2014/main" val="10007"/>
                  </a:ext>
                </a:extLst>
              </a:tr>
            </a:tbl>
          </a:graphicData>
        </a:graphic>
      </p:graphicFrame>
      <p:graphicFrame>
        <p:nvGraphicFramePr>
          <p:cNvPr id="254" name="Table 254"/>
          <p:cNvGraphicFramePr/>
          <p:nvPr>
            <p:extLst>
              <p:ext uri="{D42A27DB-BD31-4B8C-83A1-F6EECF244321}">
                <p14:modId xmlns:p14="http://schemas.microsoft.com/office/powerpoint/2010/main" val="3643995529"/>
              </p:ext>
            </p:extLst>
          </p:nvPr>
        </p:nvGraphicFramePr>
        <p:xfrm>
          <a:off x="1219200" y="3403600"/>
          <a:ext cx="2624666" cy="4903553"/>
        </p:xfrm>
        <a:graphic>
          <a:graphicData uri="http://schemas.openxmlformats.org/drawingml/2006/table">
            <a:tbl>
              <a:tblPr firstRow="1" bandRow="1">
                <a:tableStyleId>{4C3C2611-4C71-4FC5-86AE-919BDF0F9419}</a:tableStyleId>
              </a:tblPr>
              <a:tblGrid>
                <a:gridCol w="2624666">
                  <a:extLst>
                    <a:ext uri="{9D8B030D-6E8A-4147-A177-3AD203B41FA5}">
                      <a16:colId xmlns:a16="http://schemas.microsoft.com/office/drawing/2014/main" val="20000"/>
                    </a:ext>
                  </a:extLst>
                </a:gridCol>
              </a:tblGrid>
              <a:tr h="868676">
                <a:tc>
                  <a:txBody>
                    <a:bodyPr/>
                    <a:lstStyle/>
                    <a:p>
                      <a:pPr defTabSz="914400">
                        <a:defRPr sz="1800" b="0">
                          <a:solidFill>
                            <a:srgbClr val="000000"/>
                          </a:solidFill>
                        </a:defRPr>
                      </a:pPr>
                      <a:r>
                        <a:rPr sz="2100" b="1" dirty="0">
                          <a:sym typeface="Helvetica Neue"/>
                        </a:rPr>
                        <a:t>Workout 1</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extLst>
                  <a:ext uri="{0D108BD9-81ED-4DB2-BD59-A6C34878D82A}">
                    <a16:rowId xmlns:a16="http://schemas.microsoft.com/office/drawing/2014/main" val="10000"/>
                  </a:ext>
                </a:extLst>
              </a:tr>
              <a:tr h="576411">
                <a:tc>
                  <a:txBody>
                    <a:bodyPr/>
                    <a:lstStyle/>
                    <a:p>
                      <a:pPr defTabSz="914400">
                        <a:defRPr sz="1700">
                          <a:sym typeface="Helvetica Neue"/>
                        </a:defRPr>
                      </a:pPr>
                      <a:endParaRPr u="sng" dirty="0">
                        <a:hlinkClick r:id="rId11"/>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B8B8B8"/>
                      </a:solidFill>
                      <a:miter lim="400000"/>
                    </a:lnB>
                  </a:tcPr>
                </a:tc>
                <a:extLst>
                  <a:ext uri="{0D108BD9-81ED-4DB2-BD59-A6C34878D82A}">
                    <a16:rowId xmlns:a16="http://schemas.microsoft.com/office/drawing/2014/main" val="10001"/>
                  </a:ext>
                </a:extLst>
              </a:tr>
              <a:tr h="576411">
                <a:tc>
                  <a:txBody>
                    <a:bodyPr/>
                    <a:lstStyle/>
                    <a:p>
                      <a:pPr defTabSz="914400">
                        <a:defRPr sz="1700">
                          <a:sym typeface="Helvetica Neue"/>
                        </a:defRPr>
                      </a:pPr>
                      <a:endParaRPr u="sng" dirty="0">
                        <a:hlinkClick r:id="rId12"/>
                      </a:endParaRPr>
                    </a:p>
                  </a:txBody>
                  <a:tcPr marL="50800" marR="50800" marT="50800" marB="50800" anchor="ctr" horzOverflow="overflow">
                    <a:lnL w="12700">
                      <a:solidFill>
                        <a:srgbClr val="000000"/>
                      </a:solidFill>
                      <a:miter lim="400000"/>
                    </a:lnL>
                    <a:lnR w="12700">
                      <a:solidFill>
                        <a:srgbClr val="000000"/>
                      </a:solidFill>
                      <a:miter lim="400000"/>
                    </a:lnR>
                    <a:lnT w="12700" cap="flat" cmpd="sng" algn="ctr">
                      <a:solidFill>
                        <a:srgbClr val="B8B8B8"/>
                      </a:solidFill>
                      <a:prstDash val="solid"/>
                      <a:miter lim="400000"/>
                      <a:headEnd type="none" w="med" len="med"/>
                      <a:tailEnd type="none" w="med" len="med"/>
                    </a:lnT>
                    <a:lnB w="12700">
                      <a:solidFill>
                        <a:srgbClr val="B8B8B8"/>
                      </a:solidFill>
                      <a:miter lim="400000"/>
                    </a:lnB>
                  </a:tcPr>
                </a:tc>
                <a:extLst>
                  <a:ext uri="{0D108BD9-81ED-4DB2-BD59-A6C34878D82A}">
                    <a16:rowId xmlns:a16="http://schemas.microsoft.com/office/drawing/2014/main" val="10002"/>
                  </a:ext>
                </a:extLst>
              </a:tr>
              <a:tr h="570864">
                <a:tc>
                  <a:txBody>
                    <a:bodyPr/>
                    <a:lstStyle/>
                    <a:p>
                      <a:pPr defTabSz="914400">
                        <a:defRPr sz="1700">
                          <a:sym typeface="Helvetica Neue"/>
                        </a:defRPr>
                      </a:pPr>
                      <a:endParaRPr u="sng" dirty="0">
                        <a:hlinkClick r:id="rId13"/>
                      </a:endParaRPr>
                    </a:p>
                  </a:txBody>
                  <a:tcPr marL="50800" marR="50800" marT="50800" marB="50800" anchor="ctr" horzOverflow="overflow">
                    <a:lnL w="12700">
                      <a:solidFill>
                        <a:srgbClr val="000000"/>
                      </a:solidFill>
                      <a:miter lim="400000"/>
                    </a:lnL>
                    <a:lnR w="12700">
                      <a:solidFill>
                        <a:srgbClr val="000000"/>
                      </a:solidFill>
                      <a:miter lim="400000"/>
                    </a:lnR>
                    <a:lnT w="12700" cap="flat" cmpd="sng" algn="ctr">
                      <a:solidFill>
                        <a:srgbClr val="B8B8B8"/>
                      </a:solidFill>
                      <a:prstDash val="solid"/>
                      <a:miter lim="400000"/>
                      <a:headEnd type="none" w="med" len="med"/>
                      <a:tailEnd type="none" w="med" len="med"/>
                    </a:lnT>
                    <a:lnB w="12700">
                      <a:solidFill>
                        <a:srgbClr val="B8B8B8"/>
                      </a:solidFill>
                      <a:miter lim="400000"/>
                    </a:lnB>
                  </a:tcPr>
                </a:tc>
                <a:extLst>
                  <a:ext uri="{0D108BD9-81ED-4DB2-BD59-A6C34878D82A}">
                    <a16:rowId xmlns:a16="http://schemas.microsoft.com/office/drawing/2014/main" val="10003"/>
                  </a:ext>
                </a:extLst>
              </a:tr>
              <a:tr h="581958">
                <a:tc>
                  <a:txBody>
                    <a:bodyPr/>
                    <a:lstStyle/>
                    <a:p>
                      <a:pPr defTabSz="914400">
                        <a:defRPr sz="1700">
                          <a:sym typeface="Helvetica Neue"/>
                        </a:defRPr>
                      </a:pPr>
                      <a:endParaRPr u="sng" dirty="0">
                        <a:hlinkClick r:id="rId14"/>
                      </a:endParaRPr>
                    </a:p>
                  </a:txBody>
                  <a:tcPr marL="50800" marR="50800" marT="50800" marB="50800" anchor="ctr" horzOverflow="overflow">
                    <a:lnL w="12700">
                      <a:solidFill>
                        <a:srgbClr val="000000"/>
                      </a:solidFill>
                      <a:miter lim="400000"/>
                    </a:lnL>
                    <a:lnR w="12700">
                      <a:solidFill>
                        <a:srgbClr val="000000"/>
                      </a:solidFill>
                      <a:miter lim="400000"/>
                    </a:lnR>
                    <a:lnT w="12700" cap="flat" cmpd="sng" algn="ctr">
                      <a:solidFill>
                        <a:srgbClr val="B8B8B8"/>
                      </a:solidFill>
                      <a:prstDash val="solid"/>
                      <a:miter lim="400000"/>
                      <a:headEnd type="none" w="med" len="med"/>
                      <a:tailEnd type="none" w="med" len="med"/>
                    </a:lnT>
                    <a:lnB w="12700">
                      <a:solidFill>
                        <a:srgbClr val="B8B8B8"/>
                      </a:solidFill>
                      <a:miter lim="400000"/>
                    </a:lnB>
                  </a:tcPr>
                </a:tc>
                <a:extLst>
                  <a:ext uri="{0D108BD9-81ED-4DB2-BD59-A6C34878D82A}">
                    <a16:rowId xmlns:a16="http://schemas.microsoft.com/office/drawing/2014/main" val="10004"/>
                  </a:ext>
                </a:extLst>
              </a:tr>
              <a:tr h="576411">
                <a:tc>
                  <a:txBody>
                    <a:bodyPr/>
                    <a:lstStyle/>
                    <a:p>
                      <a:pPr defTabSz="914400">
                        <a:defRPr sz="1700">
                          <a:sym typeface="Helvetica Neue"/>
                        </a:defRPr>
                      </a:pPr>
                      <a:endParaRPr u="sng" dirty="0">
                        <a:hlinkClick r:id="rId15"/>
                      </a:endParaRPr>
                    </a:p>
                  </a:txBody>
                  <a:tcPr marL="50800" marR="50800" marT="50800" marB="50800" anchor="ctr" horzOverflow="overflow">
                    <a:lnL w="12700">
                      <a:solidFill>
                        <a:srgbClr val="000000"/>
                      </a:solidFill>
                      <a:miter lim="400000"/>
                    </a:lnL>
                    <a:lnR w="12700">
                      <a:solidFill>
                        <a:srgbClr val="000000"/>
                      </a:solidFill>
                      <a:miter lim="400000"/>
                    </a:lnR>
                    <a:lnT w="12700" cap="flat" cmpd="sng" algn="ctr">
                      <a:solidFill>
                        <a:srgbClr val="B8B8B8"/>
                      </a:solidFill>
                      <a:prstDash val="solid"/>
                      <a:miter lim="400000"/>
                      <a:headEnd type="none" w="med" len="med"/>
                      <a:tailEnd type="none" w="med" len="med"/>
                    </a:lnT>
                    <a:lnB w="12700">
                      <a:solidFill>
                        <a:srgbClr val="B8B8B8"/>
                      </a:solidFill>
                      <a:miter lim="400000"/>
                    </a:lnB>
                  </a:tcPr>
                </a:tc>
                <a:extLst>
                  <a:ext uri="{0D108BD9-81ED-4DB2-BD59-A6C34878D82A}">
                    <a16:rowId xmlns:a16="http://schemas.microsoft.com/office/drawing/2014/main" val="10005"/>
                  </a:ext>
                </a:extLst>
              </a:tr>
              <a:tr h="576411">
                <a:tc>
                  <a:txBody>
                    <a:bodyPr/>
                    <a:lstStyle/>
                    <a:p>
                      <a:pPr defTabSz="914400">
                        <a:defRPr sz="1700">
                          <a:sym typeface="Helvetica Neue"/>
                        </a:defRPr>
                      </a:pPr>
                      <a:endParaRPr u="sng" dirty="0">
                        <a:hlinkClick r:id="rId16"/>
                      </a:endParaRPr>
                    </a:p>
                  </a:txBody>
                  <a:tcPr marL="50800" marR="50800" marT="50800" marB="50800" anchor="ctr" horzOverflow="overflow">
                    <a:lnL w="12700">
                      <a:solidFill>
                        <a:srgbClr val="000000"/>
                      </a:solidFill>
                      <a:miter lim="400000"/>
                    </a:lnL>
                    <a:lnR w="12700">
                      <a:solidFill>
                        <a:srgbClr val="000000"/>
                      </a:solidFill>
                      <a:miter lim="400000"/>
                    </a:lnR>
                    <a:lnT w="12700" cap="flat" cmpd="sng" algn="ctr">
                      <a:solidFill>
                        <a:srgbClr val="B8B8B8"/>
                      </a:solidFill>
                      <a:prstDash val="solid"/>
                      <a:miter lim="400000"/>
                      <a:headEnd type="none" w="med" len="med"/>
                      <a:tailEnd type="none" w="med" len="med"/>
                    </a:lnT>
                    <a:lnB w="12700">
                      <a:solidFill>
                        <a:srgbClr val="B8B8B8"/>
                      </a:solidFill>
                      <a:miter lim="400000"/>
                    </a:lnB>
                  </a:tcPr>
                </a:tc>
                <a:extLst>
                  <a:ext uri="{0D108BD9-81ED-4DB2-BD59-A6C34878D82A}">
                    <a16:rowId xmlns:a16="http://schemas.microsoft.com/office/drawing/2014/main" val="10006"/>
                  </a:ext>
                </a:extLst>
              </a:tr>
              <a:tr h="576411">
                <a:tc>
                  <a:txBody>
                    <a:bodyPr/>
                    <a:lstStyle/>
                    <a:p>
                      <a:pPr defTabSz="914400">
                        <a:defRPr sz="1700">
                          <a:sym typeface="Helvetica Neue"/>
                        </a:defRPr>
                      </a:pPr>
                      <a:endParaRPr u="sng" dirty="0">
                        <a:hlinkClick r:id="rId17"/>
                      </a:endParaRPr>
                    </a:p>
                  </a:txBody>
                  <a:tcPr marL="50800" marR="50800" marT="50800" marB="50800" anchor="ctr" horzOverflow="overflow">
                    <a:lnL w="12700">
                      <a:solidFill>
                        <a:srgbClr val="000000"/>
                      </a:solidFill>
                      <a:miter lim="400000"/>
                    </a:lnL>
                    <a:lnR w="12700">
                      <a:solidFill>
                        <a:srgbClr val="000000"/>
                      </a:solidFill>
                      <a:miter lim="400000"/>
                    </a:lnR>
                    <a:lnT w="12700" cap="flat" cmpd="sng" algn="ctr">
                      <a:solidFill>
                        <a:srgbClr val="B8B8B8"/>
                      </a:solidFill>
                      <a:prstDash val="solid"/>
                      <a:miter lim="400000"/>
                      <a:headEnd type="none" w="med" len="med"/>
                      <a:tailEnd type="none" w="med" len="med"/>
                    </a:lnT>
                    <a:lnB w="12700">
                      <a:solidFill>
                        <a:srgbClr val="000000"/>
                      </a:solidFill>
                      <a:miter lim="400000"/>
                    </a:lnB>
                  </a:tcPr>
                </a:tc>
                <a:extLst>
                  <a:ext uri="{0D108BD9-81ED-4DB2-BD59-A6C34878D82A}">
                    <a16:rowId xmlns:a16="http://schemas.microsoft.com/office/drawing/2014/main" val="10007"/>
                  </a:ext>
                </a:extLst>
              </a:tr>
            </a:tbl>
          </a:graphicData>
        </a:graphic>
      </p:graphicFrame>
      <p:graphicFrame>
        <p:nvGraphicFramePr>
          <p:cNvPr id="255" name="Table 255"/>
          <p:cNvGraphicFramePr/>
          <p:nvPr>
            <p:extLst>
              <p:ext uri="{D42A27DB-BD31-4B8C-83A1-F6EECF244321}">
                <p14:modId xmlns:p14="http://schemas.microsoft.com/office/powerpoint/2010/main" val="3987493747"/>
              </p:ext>
            </p:extLst>
          </p:nvPr>
        </p:nvGraphicFramePr>
        <p:xfrm>
          <a:off x="9359900" y="3403600"/>
          <a:ext cx="2624666" cy="4903553"/>
        </p:xfrm>
        <a:graphic>
          <a:graphicData uri="http://schemas.openxmlformats.org/drawingml/2006/table">
            <a:tbl>
              <a:tblPr firstRow="1" bandRow="1">
                <a:tableStyleId>{4C3C2611-4C71-4FC5-86AE-919BDF0F9419}</a:tableStyleId>
              </a:tblPr>
              <a:tblGrid>
                <a:gridCol w="2624666">
                  <a:extLst>
                    <a:ext uri="{9D8B030D-6E8A-4147-A177-3AD203B41FA5}">
                      <a16:colId xmlns:a16="http://schemas.microsoft.com/office/drawing/2014/main" val="20000"/>
                    </a:ext>
                  </a:extLst>
                </a:gridCol>
              </a:tblGrid>
              <a:tr h="868676">
                <a:tc>
                  <a:txBody>
                    <a:bodyPr/>
                    <a:lstStyle/>
                    <a:p>
                      <a:pPr defTabSz="914400">
                        <a:defRPr sz="1800" b="0">
                          <a:solidFill>
                            <a:srgbClr val="000000"/>
                          </a:solidFill>
                        </a:defRPr>
                      </a:pPr>
                      <a:r>
                        <a:rPr sz="2100" b="1">
                          <a:sym typeface="Helvetica Neue"/>
                        </a:rPr>
                        <a:t>Workout 3</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extLst>
                  <a:ext uri="{0D108BD9-81ED-4DB2-BD59-A6C34878D82A}">
                    <a16:rowId xmlns:a16="http://schemas.microsoft.com/office/drawing/2014/main" val="10000"/>
                  </a:ext>
                </a:extLst>
              </a:tr>
              <a:tr h="576411">
                <a:tc>
                  <a:txBody>
                    <a:bodyPr/>
                    <a:lstStyle/>
                    <a:p>
                      <a:pPr defTabSz="914400">
                        <a:defRPr sz="1700">
                          <a:sym typeface="Helvetica Neue"/>
                        </a:defRPr>
                      </a:pPr>
                      <a:endParaRPr u="sng" dirty="0">
                        <a:hlinkClick r:id="rId18"/>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B8B8B8"/>
                      </a:solidFill>
                      <a:miter lim="400000"/>
                    </a:lnB>
                  </a:tcPr>
                </a:tc>
                <a:extLst>
                  <a:ext uri="{0D108BD9-81ED-4DB2-BD59-A6C34878D82A}">
                    <a16:rowId xmlns:a16="http://schemas.microsoft.com/office/drawing/2014/main" val="10001"/>
                  </a:ext>
                </a:extLst>
              </a:tr>
              <a:tr h="576411">
                <a:tc>
                  <a:txBody>
                    <a:bodyPr/>
                    <a:lstStyle/>
                    <a:p>
                      <a:pPr defTabSz="914400">
                        <a:defRPr sz="1700">
                          <a:sym typeface="Helvetica Neue"/>
                        </a:defRPr>
                      </a:pPr>
                      <a:endParaRPr u="sng" dirty="0">
                        <a:hlinkClick r:id="rId19"/>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2"/>
                  </a:ext>
                </a:extLst>
              </a:tr>
              <a:tr h="570864">
                <a:tc>
                  <a:txBody>
                    <a:bodyPr/>
                    <a:lstStyle/>
                    <a:p>
                      <a:pPr defTabSz="914400">
                        <a:defRPr sz="1700">
                          <a:sym typeface="Helvetica Neue"/>
                        </a:defRPr>
                      </a:pPr>
                      <a:endParaRPr u="sng" dirty="0">
                        <a:hlinkClick r:id="rId20"/>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3"/>
                  </a:ext>
                </a:extLst>
              </a:tr>
              <a:tr h="581958">
                <a:tc>
                  <a:txBody>
                    <a:bodyPr/>
                    <a:lstStyle/>
                    <a:p>
                      <a:pPr defTabSz="914400">
                        <a:defRPr sz="1700">
                          <a:sym typeface="Helvetica Neue"/>
                        </a:defRPr>
                      </a:pPr>
                      <a:endParaRPr u="sng" dirty="0">
                        <a:hlinkClick r:id="rId21"/>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4"/>
                  </a:ext>
                </a:extLst>
              </a:tr>
              <a:tr h="576411">
                <a:tc>
                  <a:txBody>
                    <a:bodyPr/>
                    <a:lstStyle/>
                    <a:p>
                      <a:pPr defTabSz="914400">
                        <a:defRPr sz="1700">
                          <a:sym typeface="Helvetica Neue"/>
                        </a:defRPr>
                      </a:pPr>
                      <a:endParaRPr u="sng" dirty="0">
                        <a:hlinkClick r:id="rId22"/>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5"/>
                  </a:ext>
                </a:extLst>
              </a:tr>
              <a:tr h="576411">
                <a:tc>
                  <a:txBody>
                    <a:bodyPr/>
                    <a:lstStyle/>
                    <a:p>
                      <a:pPr defTabSz="914400">
                        <a:defRPr sz="1700">
                          <a:sym typeface="Helvetica Neue"/>
                        </a:defRPr>
                      </a:pPr>
                      <a:endParaRPr u="sng" dirty="0">
                        <a:hlinkClick r:id="rId23"/>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6"/>
                  </a:ext>
                </a:extLst>
              </a:tr>
              <a:tr h="576411">
                <a:tc>
                  <a:txBody>
                    <a:bodyPr/>
                    <a:lstStyle/>
                    <a:p>
                      <a:pPr defTabSz="914400">
                        <a:defRPr sz="1700">
                          <a:sym typeface="Helvetica Neue"/>
                        </a:defRPr>
                      </a:pPr>
                      <a:endParaRPr u="sng" dirty="0">
                        <a:hlinkClick r:id="rId24"/>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B8B8B8"/>
                      </a:solidFill>
                      <a:miter lim="400000"/>
                    </a:lnT>
                    <a:lnB w="12700">
                      <a:solidFill>
                        <a:srgbClr val="000000"/>
                      </a:solidFill>
                      <a:miter lim="400000"/>
                    </a:lnB>
                  </a:tcPr>
                </a:tc>
                <a:extLst>
                  <a:ext uri="{0D108BD9-81ED-4DB2-BD59-A6C34878D82A}">
                    <a16:rowId xmlns:a16="http://schemas.microsoft.com/office/drawing/2014/main" val="10007"/>
                  </a:ext>
                </a:extLst>
              </a:tr>
            </a:tbl>
          </a:graphicData>
        </a:graphic>
      </p:graphicFrame>
      <p:sp>
        <p:nvSpPr>
          <p:cNvPr id="256" name="Shape 256"/>
          <p:cNvSpPr txBox="1"/>
          <p:nvPr/>
        </p:nvSpPr>
        <p:spPr>
          <a:xfrm>
            <a:off x="1739900" y="2105928"/>
            <a:ext cx="9512300"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200" b="0">
                <a:solidFill>
                  <a:srgbClr val="5E5E5E"/>
                </a:solidFill>
                <a:latin typeface="Futura Bold"/>
                <a:ea typeface="Futura Bold"/>
                <a:cs typeface="Futura Bold"/>
                <a:sym typeface="Futura Bold"/>
              </a:defRPr>
            </a:lvl1pPr>
          </a:lstStyle>
          <a:p>
            <a:r>
              <a:rPr b="1" dirty="0"/>
              <a:t>CLICK EACH EXERCISE TO WATCH A VIDEO DEMONSTRATION</a:t>
            </a:r>
            <a:endParaRPr lang="en-US" b="1" dirty="0"/>
          </a:p>
          <a:p>
            <a:r>
              <a:rPr lang="en-US" sz="1800" dirty="0"/>
              <a:t>You can complete this yourself or purchase 12 completed one-month programs here: </a:t>
            </a:r>
            <a:r>
              <a:rPr lang="en-US" sz="1800" dirty="0">
                <a:hlinkClick r:id="rId25"/>
              </a:rPr>
              <a:t>https://www.fitnessmentors.com/personal-training-program-design-templates/</a:t>
            </a:r>
            <a:endParaRPr sz="1800" dirty="0"/>
          </a:p>
        </p:txBody>
      </p:sp>
      <p:graphicFrame>
        <p:nvGraphicFramePr>
          <p:cNvPr id="257" name="Table 257"/>
          <p:cNvGraphicFramePr/>
          <p:nvPr>
            <p:extLst>
              <p:ext uri="{D42A27DB-BD31-4B8C-83A1-F6EECF244321}">
                <p14:modId xmlns:p14="http://schemas.microsoft.com/office/powerpoint/2010/main" val="686448635"/>
              </p:ext>
            </p:extLst>
          </p:nvPr>
        </p:nvGraphicFramePr>
        <p:xfrm>
          <a:off x="5194300" y="3403600"/>
          <a:ext cx="2624666" cy="4903553"/>
        </p:xfrm>
        <a:graphic>
          <a:graphicData uri="http://schemas.openxmlformats.org/drawingml/2006/table">
            <a:tbl>
              <a:tblPr firstRow="1" bandRow="1">
                <a:tableStyleId>{4C3C2611-4C71-4FC5-86AE-919BDF0F9419}</a:tableStyleId>
              </a:tblPr>
              <a:tblGrid>
                <a:gridCol w="2624666">
                  <a:extLst>
                    <a:ext uri="{9D8B030D-6E8A-4147-A177-3AD203B41FA5}">
                      <a16:colId xmlns:a16="http://schemas.microsoft.com/office/drawing/2014/main" val="20000"/>
                    </a:ext>
                  </a:extLst>
                </a:gridCol>
              </a:tblGrid>
              <a:tr h="868676">
                <a:tc>
                  <a:txBody>
                    <a:bodyPr/>
                    <a:lstStyle/>
                    <a:p>
                      <a:pPr defTabSz="914400">
                        <a:defRPr sz="1800" b="0">
                          <a:solidFill>
                            <a:srgbClr val="000000"/>
                          </a:solidFill>
                        </a:defRPr>
                      </a:pPr>
                      <a:r>
                        <a:rPr sz="2100" b="1">
                          <a:sym typeface="Helvetica Neue"/>
                        </a:rPr>
                        <a:t>Workout 2</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hueOff val="362282"/>
                        <a:satOff val="31803"/>
                        <a:lumOff val="-18242"/>
                      </a:schemeClr>
                    </a:solidFill>
                  </a:tcPr>
                </a:tc>
                <a:extLst>
                  <a:ext uri="{0D108BD9-81ED-4DB2-BD59-A6C34878D82A}">
                    <a16:rowId xmlns:a16="http://schemas.microsoft.com/office/drawing/2014/main" val="10000"/>
                  </a:ext>
                </a:extLst>
              </a:tr>
              <a:tr h="576411">
                <a:tc>
                  <a:txBody>
                    <a:bodyPr/>
                    <a:lstStyle/>
                    <a:p>
                      <a:pPr defTabSz="914400">
                        <a:defRPr sz="1700">
                          <a:sym typeface="Helvetica Neue"/>
                        </a:defRPr>
                      </a:pPr>
                      <a:endParaRPr u="sng" dirty="0">
                        <a:hlinkClick r:id="rId26"/>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B8B8B8"/>
                      </a:solidFill>
                      <a:miter lim="400000"/>
                    </a:lnB>
                  </a:tcPr>
                </a:tc>
                <a:extLst>
                  <a:ext uri="{0D108BD9-81ED-4DB2-BD59-A6C34878D82A}">
                    <a16:rowId xmlns:a16="http://schemas.microsoft.com/office/drawing/2014/main" val="10001"/>
                  </a:ext>
                </a:extLst>
              </a:tr>
              <a:tr h="576411">
                <a:tc>
                  <a:txBody>
                    <a:bodyPr/>
                    <a:lstStyle/>
                    <a:p>
                      <a:pPr defTabSz="914400">
                        <a:defRPr sz="1700">
                          <a:sym typeface="Helvetica Neue"/>
                        </a:defRPr>
                      </a:pPr>
                      <a:endParaRPr u="sng" dirty="0">
                        <a:hlinkClick r:id="rId27"/>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2"/>
                  </a:ext>
                </a:extLst>
              </a:tr>
              <a:tr h="576411">
                <a:tc>
                  <a:txBody>
                    <a:bodyPr/>
                    <a:lstStyle/>
                    <a:p>
                      <a:pPr defTabSz="914400">
                        <a:defRPr sz="1700">
                          <a:sym typeface="Helvetica Neue"/>
                        </a:defRPr>
                      </a:pPr>
                      <a:endParaRPr u="sng" dirty="0">
                        <a:hlinkClick r:id="rId28"/>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3"/>
                  </a:ext>
                </a:extLst>
              </a:tr>
              <a:tr h="576411">
                <a:tc>
                  <a:txBody>
                    <a:bodyPr/>
                    <a:lstStyle/>
                    <a:p>
                      <a:pPr defTabSz="914400">
                        <a:defRPr sz="1700">
                          <a:sym typeface="Helvetica Neue"/>
                        </a:defRPr>
                      </a:pPr>
                      <a:endParaRPr u="sng" dirty="0">
                        <a:hlinkClick r:id="rId29"/>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4"/>
                  </a:ext>
                </a:extLst>
              </a:tr>
              <a:tr h="576411">
                <a:tc>
                  <a:txBody>
                    <a:bodyPr/>
                    <a:lstStyle/>
                    <a:p>
                      <a:pPr defTabSz="914400">
                        <a:defRPr sz="1700">
                          <a:sym typeface="Helvetica Neue"/>
                        </a:defRPr>
                      </a:pPr>
                      <a:endParaRPr u="sng" dirty="0">
                        <a:hlinkClick r:id="rId30"/>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5"/>
                  </a:ext>
                </a:extLst>
              </a:tr>
              <a:tr h="576411">
                <a:tc>
                  <a:txBody>
                    <a:bodyPr/>
                    <a:lstStyle/>
                    <a:p>
                      <a:pPr defTabSz="914400">
                        <a:defRPr sz="1700">
                          <a:sym typeface="Helvetica Neue"/>
                        </a:defRPr>
                      </a:pPr>
                      <a:endParaRPr u="sng" dirty="0">
                        <a:hlinkClick r:id="rId31"/>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6"/>
                  </a:ext>
                </a:extLst>
              </a:tr>
              <a:tr h="576411">
                <a:tc>
                  <a:txBody>
                    <a:bodyPr/>
                    <a:lstStyle/>
                    <a:p>
                      <a:pPr defTabSz="914400">
                        <a:defRPr sz="1700">
                          <a:sym typeface="Helvetica Neue"/>
                        </a:defRPr>
                      </a:pPr>
                      <a:endParaRPr u="sng" dirty="0">
                        <a:hlinkClick r:id="rId32"/>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B8B8B8"/>
                      </a:solidFill>
                      <a:miter lim="400000"/>
                    </a:lnT>
                    <a:lnB w="12700">
                      <a:solidFill>
                        <a:srgbClr val="000000"/>
                      </a:solidFill>
                      <a:miter lim="400000"/>
                    </a:lnB>
                  </a:tcPr>
                </a:tc>
                <a:extLst>
                  <a:ext uri="{0D108BD9-81ED-4DB2-BD59-A6C34878D82A}">
                    <a16:rowId xmlns:a16="http://schemas.microsoft.com/office/drawing/2014/main" val="10007"/>
                  </a:ext>
                </a:extLst>
              </a:tr>
            </a:tbl>
          </a:graphicData>
        </a:graphic>
      </p:graphicFrame>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p:nvPr/>
        </p:nvSpPr>
        <p:spPr>
          <a:xfrm>
            <a:off x="0" y="0"/>
            <a:ext cx="13004800" cy="1790700"/>
          </a:xfrm>
          <a:prstGeom prst="rect">
            <a:avLst/>
          </a:pr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60" name="Shape 260"/>
          <p:cNvSpPr txBox="1"/>
          <p:nvPr/>
        </p:nvSpPr>
        <p:spPr>
          <a:xfrm>
            <a:off x="1650288" y="501466"/>
            <a:ext cx="9715501" cy="825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solidFill>
                  <a:srgbClr val="FFFFFF"/>
                </a:solidFill>
                <a:latin typeface="Futura Bold"/>
                <a:ea typeface="Futura Bold"/>
                <a:cs typeface="Futura Bold"/>
                <a:sym typeface="Futura Bold"/>
              </a:defRPr>
            </a:lvl1pPr>
          </a:lstStyle>
          <a:p>
            <a:r>
              <a:rPr b="1" dirty="0"/>
              <a:t>EXERCISE LIBRARY</a:t>
            </a:r>
          </a:p>
        </p:txBody>
      </p:sp>
      <p:pic>
        <p:nvPicPr>
          <p:cNvPr id="261" name="noun_Exercise_1471865.png"/>
          <p:cNvPicPr>
            <a:picLocks noChangeAspect="1"/>
          </p:cNvPicPr>
          <p:nvPr/>
        </p:nvPicPr>
        <p:blipFill>
          <a:blip r:embed="rId2"/>
          <a:stretch>
            <a:fillRect/>
          </a:stretch>
        </p:blipFill>
        <p:spPr>
          <a:xfrm>
            <a:off x="812800" y="38100"/>
            <a:ext cx="1714500" cy="1714500"/>
          </a:xfrm>
          <a:prstGeom prst="rect">
            <a:avLst/>
          </a:prstGeom>
          <a:ln w="12700">
            <a:miter lim="400000"/>
          </a:ln>
        </p:spPr>
      </p:pic>
      <p:pic>
        <p:nvPicPr>
          <p:cNvPr id="262" name="noun_Runner_269263.png"/>
          <p:cNvPicPr>
            <a:picLocks noChangeAspect="1"/>
          </p:cNvPicPr>
          <p:nvPr/>
        </p:nvPicPr>
        <p:blipFill>
          <a:blip r:embed="rId3"/>
          <a:srcRect/>
          <a:stretch>
            <a:fillRect/>
          </a:stretch>
        </p:blipFill>
        <p:spPr>
          <a:xfrm>
            <a:off x="9893300" y="-203200"/>
            <a:ext cx="2095500" cy="2095500"/>
          </a:xfrm>
          <a:prstGeom prst="rect">
            <a:avLst/>
          </a:prstGeom>
          <a:ln w="12700">
            <a:miter lim="400000"/>
          </a:ln>
        </p:spPr>
      </p:pic>
      <p:sp>
        <p:nvSpPr>
          <p:cNvPr id="263" name="Shape 263"/>
          <p:cNvSpPr txBox="1"/>
          <p:nvPr/>
        </p:nvSpPr>
        <p:spPr>
          <a:xfrm>
            <a:off x="1092200" y="2353690"/>
            <a:ext cx="4635500" cy="474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200" b="0">
                <a:solidFill>
                  <a:srgbClr val="5E5E5E"/>
                </a:solidFill>
                <a:latin typeface="Futura Bold"/>
                <a:ea typeface="Futura Bold"/>
                <a:cs typeface="Futura Bold"/>
                <a:sym typeface="Futura Bold"/>
              </a:defRPr>
            </a:lvl1pPr>
          </a:lstStyle>
          <a:p>
            <a:r>
              <a:t>NOTES ABOUT THE PROGRAM</a:t>
            </a:r>
          </a:p>
        </p:txBody>
      </p:sp>
      <p:sp>
        <p:nvSpPr>
          <p:cNvPr id="264" name="Shape 264"/>
          <p:cNvSpPr txBox="1"/>
          <p:nvPr/>
        </p:nvSpPr>
        <p:spPr>
          <a:xfrm>
            <a:off x="977900" y="3458864"/>
            <a:ext cx="11036300" cy="41566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33375" indent="-333375" algn="l">
              <a:buSzPct val="145000"/>
              <a:buChar char="•"/>
              <a:defRPr b="0" i="1">
                <a:solidFill>
                  <a:srgbClr val="5E5E5E"/>
                </a:solidFill>
                <a:latin typeface="Futura"/>
                <a:ea typeface="Futura"/>
                <a:cs typeface="Futura"/>
                <a:sym typeface="Futura"/>
              </a:defRPr>
            </a:pPr>
            <a:r>
              <a:rPr dirty="0"/>
              <a:t>Perform each exercise in the listed order.</a:t>
            </a:r>
          </a:p>
          <a:p>
            <a:pPr marL="333375" indent="-333375" algn="l">
              <a:buSzPct val="145000"/>
              <a:buChar char="•"/>
              <a:defRPr b="0" i="1">
                <a:solidFill>
                  <a:srgbClr val="5E5E5E"/>
                </a:solidFill>
                <a:latin typeface="Futura"/>
                <a:ea typeface="Futura"/>
                <a:cs typeface="Futura"/>
                <a:sym typeface="Futura"/>
              </a:defRPr>
            </a:pPr>
            <a:r>
              <a:rPr dirty="0"/>
              <a:t>Strictly adhere to the rest periods as well as the set and rep ranges.</a:t>
            </a:r>
          </a:p>
          <a:p>
            <a:pPr marL="333375" indent="-333375" algn="l">
              <a:buSzPct val="145000"/>
              <a:buChar char="•"/>
              <a:defRPr b="0" i="1">
                <a:solidFill>
                  <a:srgbClr val="5E5E5E"/>
                </a:solidFill>
                <a:latin typeface="Futura"/>
                <a:ea typeface="Futura"/>
                <a:cs typeface="Futura"/>
                <a:sym typeface="Futura"/>
              </a:defRPr>
            </a:pPr>
            <a:r>
              <a:rPr dirty="0"/>
              <a:t>Increase the weight for all exercises each week accordingly. </a:t>
            </a:r>
          </a:p>
          <a:p>
            <a:pPr marL="333375" indent="-333375" algn="l">
              <a:buSzPct val="145000"/>
              <a:buChar char="•"/>
              <a:defRPr b="0" i="1">
                <a:solidFill>
                  <a:srgbClr val="5E5E5E"/>
                </a:solidFill>
                <a:latin typeface="Futura"/>
                <a:ea typeface="Futura"/>
                <a:cs typeface="Futura"/>
                <a:sym typeface="Futura"/>
              </a:defRPr>
            </a:pPr>
            <a:r>
              <a:rPr dirty="0"/>
              <a:t>Use a spotter if possible for all exercises that might exceed your abilities.</a:t>
            </a:r>
          </a:p>
          <a:p>
            <a:pPr marL="333375" indent="-333375" algn="l">
              <a:buSzPct val="145000"/>
              <a:buChar char="•"/>
              <a:defRPr b="0" i="1">
                <a:solidFill>
                  <a:srgbClr val="5E5E5E"/>
                </a:solidFill>
                <a:latin typeface="Futura"/>
                <a:ea typeface="Futura"/>
                <a:cs typeface="Futura"/>
                <a:sym typeface="Futura"/>
              </a:defRPr>
            </a:pPr>
            <a:r>
              <a:rPr dirty="0"/>
              <a:t>Use squat racks and safety bars with barbell squatting exercises.</a:t>
            </a:r>
          </a:p>
          <a:p>
            <a:pPr marL="333375" indent="-333375" algn="l">
              <a:buSzPct val="145000"/>
              <a:buChar char="•"/>
              <a:defRPr b="0" i="1">
                <a:solidFill>
                  <a:srgbClr val="5E5E5E"/>
                </a:solidFill>
                <a:latin typeface="Futura"/>
                <a:ea typeface="Futura"/>
                <a:cs typeface="Futura"/>
                <a:sym typeface="Futura"/>
              </a:defRPr>
            </a:pPr>
            <a:r>
              <a:rPr dirty="0"/>
              <a:t>If you feel pain during any exercise (not fatigue), cease the exercise session or modify the exercise to no pain is present. </a:t>
            </a:r>
          </a:p>
          <a:p>
            <a:pPr marL="333375" indent="-333375" algn="l">
              <a:buSzPct val="145000"/>
              <a:buChar char="•"/>
              <a:defRPr b="0" i="1">
                <a:solidFill>
                  <a:srgbClr val="5E5E5E"/>
                </a:solidFill>
                <a:latin typeface="Futura"/>
                <a:ea typeface="Futura"/>
                <a:cs typeface="Futura"/>
                <a:sym typeface="Futura"/>
              </a:defRPr>
            </a:pPr>
            <a:endParaRPr dirty="0"/>
          </a:p>
          <a:p>
            <a:pPr marL="333375" indent="-333375" algn="l">
              <a:buSzPct val="145000"/>
              <a:buChar char="•"/>
              <a:defRPr b="0" i="1">
                <a:solidFill>
                  <a:srgbClr val="5E5E5E"/>
                </a:solidFill>
                <a:latin typeface="Futura"/>
                <a:ea typeface="Futura"/>
                <a:cs typeface="Futura"/>
                <a:sym typeface="Futura"/>
              </a:defRPr>
            </a:pPr>
            <a:endParaRPr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p:nvPr/>
        </p:nvSpPr>
        <p:spPr>
          <a:xfrm>
            <a:off x="0" y="0"/>
            <a:ext cx="13004800" cy="1790700"/>
          </a:xfrm>
          <a:prstGeom prst="rect">
            <a:avLst/>
          </a:pr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67" name="Shape 267"/>
          <p:cNvSpPr txBox="1"/>
          <p:nvPr/>
        </p:nvSpPr>
        <p:spPr>
          <a:xfrm>
            <a:off x="1650288" y="501466"/>
            <a:ext cx="9715501" cy="825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solidFill>
                  <a:srgbClr val="FFFFFF"/>
                </a:solidFill>
                <a:latin typeface="Futura Bold"/>
                <a:ea typeface="Futura Bold"/>
                <a:cs typeface="Futura Bold"/>
                <a:sym typeface="Futura Bold"/>
              </a:defRPr>
            </a:lvl1pPr>
          </a:lstStyle>
          <a:p>
            <a:r>
              <a:rPr b="1" dirty="0"/>
              <a:t>REST AND RECOVERY</a:t>
            </a:r>
          </a:p>
        </p:txBody>
      </p:sp>
      <p:pic>
        <p:nvPicPr>
          <p:cNvPr id="268" name="noun_Exercise_1471865.png"/>
          <p:cNvPicPr>
            <a:picLocks noChangeAspect="1"/>
          </p:cNvPicPr>
          <p:nvPr/>
        </p:nvPicPr>
        <p:blipFill>
          <a:blip r:embed="rId2"/>
          <a:stretch>
            <a:fillRect/>
          </a:stretch>
        </p:blipFill>
        <p:spPr>
          <a:xfrm>
            <a:off x="812800" y="38100"/>
            <a:ext cx="1714500" cy="1714500"/>
          </a:xfrm>
          <a:prstGeom prst="rect">
            <a:avLst/>
          </a:prstGeom>
          <a:ln w="12700">
            <a:miter lim="400000"/>
          </a:ln>
        </p:spPr>
      </p:pic>
      <p:pic>
        <p:nvPicPr>
          <p:cNvPr id="269" name="noun_Runner_269263.png"/>
          <p:cNvPicPr>
            <a:picLocks noChangeAspect="1"/>
          </p:cNvPicPr>
          <p:nvPr/>
        </p:nvPicPr>
        <p:blipFill>
          <a:blip r:embed="rId3"/>
          <a:srcRect/>
          <a:stretch>
            <a:fillRect/>
          </a:stretch>
        </p:blipFill>
        <p:spPr>
          <a:xfrm>
            <a:off x="9893300" y="-203200"/>
            <a:ext cx="2095500" cy="2095500"/>
          </a:xfrm>
          <a:prstGeom prst="rect">
            <a:avLst/>
          </a:prstGeom>
          <a:ln w="12700">
            <a:miter lim="400000"/>
          </a:ln>
        </p:spPr>
      </p:pic>
      <p:sp>
        <p:nvSpPr>
          <p:cNvPr id="270" name="Shape 270"/>
          <p:cNvSpPr txBox="1"/>
          <p:nvPr/>
        </p:nvSpPr>
        <p:spPr>
          <a:xfrm>
            <a:off x="1092200" y="2370227"/>
            <a:ext cx="4635500" cy="441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200" b="0">
                <a:solidFill>
                  <a:srgbClr val="5E5E5E"/>
                </a:solidFill>
                <a:latin typeface="Futura Bold"/>
                <a:ea typeface="Futura Bold"/>
                <a:cs typeface="Futura Bold"/>
                <a:sym typeface="Futura Bold"/>
              </a:defRPr>
            </a:lvl1pPr>
          </a:lstStyle>
          <a:p>
            <a:pPr algn="l"/>
            <a:r>
              <a:rPr dirty="0"/>
              <a:t>LISTEN TO YOUR BODY</a:t>
            </a:r>
          </a:p>
        </p:txBody>
      </p:sp>
      <p:sp>
        <p:nvSpPr>
          <p:cNvPr id="271" name="Shape 271"/>
          <p:cNvSpPr txBox="1"/>
          <p:nvPr/>
        </p:nvSpPr>
        <p:spPr>
          <a:xfrm>
            <a:off x="977900" y="3052464"/>
            <a:ext cx="11036300" cy="49694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33375" indent="-333375" algn="l">
              <a:buSzPct val="145000"/>
              <a:buChar char="•"/>
              <a:defRPr b="0" i="1">
                <a:solidFill>
                  <a:srgbClr val="5E5E5E"/>
                </a:solidFill>
                <a:latin typeface="Futura"/>
                <a:ea typeface="Futura"/>
                <a:cs typeface="Futura"/>
                <a:sym typeface="Futura"/>
              </a:defRPr>
            </a:pPr>
            <a:r>
              <a:t>Getting 8+ hours of sleep per night is crucial when trying to increase strength. You will be working out more than you're body is accustomed to. Getting adequate rest can make or break how well you recover.</a:t>
            </a:r>
          </a:p>
          <a:p>
            <a:pPr marL="333375" indent="-333375" algn="l">
              <a:buSzPct val="145000"/>
              <a:buChar char="•"/>
              <a:defRPr b="0" i="1">
                <a:solidFill>
                  <a:srgbClr val="5E5E5E"/>
                </a:solidFill>
                <a:latin typeface="Futura"/>
                <a:ea typeface="Futura"/>
                <a:cs typeface="Futura"/>
                <a:sym typeface="Futura"/>
              </a:defRPr>
            </a:pPr>
            <a:r>
              <a:t>The brain and body need time to recover from the constant stimulus received throughout the day. When we have adequate sleep/rest we improve our metabolic expenditure, recover from workouts faster, and are more alert throughout the day.</a:t>
            </a:r>
          </a:p>
          <a:p>
            <a:pPr marL="333375" indent="-333375" algn="l">
              <a:buSzPct val="145000"/>
              <a:buChar char="•"/>
              <a:defRPr b="0" i="1">
                <a:solidFill>
                  <a:srgbClr val="5E5E5E"/>
                </a:solidFill>
                <a:latin typeface="Futura"/>
                <a:ea typeface="Futura"/>
                <a:cs typeface="Futura"/>
                <a:sym typeface="Futura"/>
              </a:defRPr>
            </a:pPr>
            <a:r>
              <a:t>If something ever hurts or is sore after exercise, especially around the joints, use ice to reduce inflammation and/or swelling. </a:t>
            </a:r>
          </a:p>
          <a:p>
            <a:pPr marL="333375" indent="-333375" algn="l">
              <a:buSzPct val="145000"/>
              <a:buChar char="•"/>
              <a:defRPr b="0" i="1">
                <a:solidFill>
                  <a:srgbClr val="5E5E5E"/>
                </a:solidFill>
                <a:latin typeface="Futura"/>
                <a:ea typeface="Futura"/>
                <a:cs typeface="Futura"/>
                <a:sym typeface="Futura"/>
              </a:defRPr>
            </a:pPr>
            <a:endParaRPr/>
          </a:p>
          <a:p>
            <a:pPr marL="333375" indent="-333375" algn="l">
              <a:buSzPct val="145000"/>
              <a:buChar char="•"/>
              <a:defRPr b="0" i="1">
                <a:solidFill>
                  <a:srgbClr val="5E5E5E"/>
                </a:solidFill>
                <a:latin typeface="Futura"/>
                <a:ea typeface="Futura"/>
                <a:cs typeface="Futura"/>
                <a:sym typeface="Futura"/>
              </a:defRPr>
            </a:pPr>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nvSpPr>
        <p:spPr>
          <a:xfrm>
            <a:off x="0" y="0"/>
            <a:ext cx="13004800" cy="1790700"/>
          </a:xfrm>
          <a:prstGeom prst="rect">
            <a:avLst/>
          </a:pr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35" name="Shape 135"/>
          <p:cNvSpPr txBox="1"/>
          <p:nvPr/>
        </p:nvSpPr>
        <p:spPr>
          <a:xfrm>
            <a:off x="304088" y="633100"/>
            <a:ext cx="11836401" cy="91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300" b="0">
                <a:solidFill>
                  <a:srgbClr val="FFFFFF"/>
                </a:solidFill>
                <a:latin typeface="Futura Bold"/>
                <a:ea typeface="Futura Bold"/>
                <a:cs typeface="Futura Bold"/>
                <a:sym typeface="Futura Bold"/>
              </a:defRPr>
            </a:lvl1pPr>
          </a:lstStyle>
          <a:p>
            <a:r>
              <a:rPr b="1" dirty="0"/>
              <a:t>WELCOME [JESSICA]!</a:t>
            </a:r>
          </a:p>
        </p:txBody>
      </p:sp>
      <p:sp>
        <p:nvSpPr>
          <p:cNvPr id="136" name="Shape 136"/>
          <p:cNvSpPr txBox="1"/>
          <p:nvPr/>
        </p:nvSpPr>
        <p:spPr>
          <a:xfrm>
            <a:off x="812088" y="2074006"/>
            <a:ext cx="11379201" cy="70787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100" b="0">
                <a:solidFill>
                  <a:srgbClr val="5E5E5E"/>
                </a:solidFill>
                <a:latin typeface="Futura Bold"/>
                <a:ea typeface="Futura Bold"/>
                <a:cs typeface="Futura Bold"/>
                <a:sym typeface="Futura Bold"/>
              </a:defRPr>
            </a:pPr>
            <a:r>
              <a:rPr dirty="0"/>
              <a:t>I wanted to take the time to welcome you to your new life changing program!</a:t>
            </a:r>
          </a:p>
          <a:p>
            <a:pPr algn="l">
              <a:defRPr sz="2100" b="0" i="1">
                <a:solidFill>
                  <a:srgbClr val="5E5E5E"/>
                </a:solidFill>
                <a:latin typeface="Futura"/>
                <a:ea typeface="Futura"/>
                <a:cs typeface="Futura"/>
                <a:sym typeface="Futura"/>
              </a:defRPr>
            </a:pPr>
            <a:endParaRPr dirty="0"/>
          </a:p>
          <a:p>
            <a:pPr algn="l">
              <a:defRPr sz="2100" b="0" i="1">
                <a:solidFill>
                  <a:srgbClr val="5E5E5E"/>
                </a:solidFill>
                <a:latin typeface="Futura"/>
                <a:ea typeface="Futura"/>
                <a:cs typeface="Futura"/>
                <a:sym typeface="Futura"/>
              </a:defRPr>
            </a:pPr>
            <a:r>
              <a:rPr dirty="0"/>
              <a:t>I am here to help guide you to success as you embark on a journey that will set the tone for the achievement of your health and fitness goals. Great coaching is hard to find these days, so I have developed an online coaching tool to help people like you navigate the ins and outs of health and fitness.</a:t>
            </a:r>
          </a:p>
          <a:p>
            <a:pPr algn="l">
              <a:defRPr sz="2100" b="0" i="1">
                <a:solidFill>
                  <a:srgbClr val="5E5E5E"/>
                </a:solidFill>
                <a:latin typeface="Futura"/>
                <a:ea typeface="Futura"/>
                <a:cs typeface="Futura"/>
                <a:sym typeface="Futura"/>
              </a:defRPr>
            </a:pPr>
            <a:endParaRPr dirty="0"/>
          </a:p>
          <a:p>
            <a:pPr algn="l">
              <a:defRPr sz="2100" b="0" i="1">
                <a:solidFill>
                  <a:srgbClr val="5E5E5E"/>
                </a:solidFill>
                <a:latin typeface="Futura"/>
                <a:ea typeface="Futura"/>
                <a:cs typeface="Futura"/>
                <a:sym typeface="Futura"/>
              </a:defRPr>
            </a:pPr>
            <a:r>
              <a:rPr dirty="0"/>
              <a:t>Before we get into the program I ask you to please read through the introduction section, as it includes all of the information about your program and what to expect in the coming months. </a:t>
            </a:r>
          </a:p>
          <a:p>
            <a:pPr algn="l">
              <a:defRPr sz="2100" b="0" i="1">
                <a:solidFill>
                  <a:srgbClr val="5E5E5E"/>
                </a:solidFill>
                <a:latin typeface="Futura"/>
                <a:ea typeface="Futura"/>
                <a:cs typeface="Futura"/>
                <a:sym typeface="Futura"/>
              </a:defRPr>
            </a:pPr>
            <a:endParaRPr dirty="0"/>
          </a:p>
          <a:p>
            <a:pPr algn="l">
              <a:defRPr sz="2100" b="0" i="1">
                <a:solidFill>
                  <a:srgbClr val="5E5E5E"/>
                </a:solidFill>
                <a:latin typeface="Futura"/>
                <a:ea typeface="Futura"/>
                <a:cs typeface="Futura"/>
                <a:sym typeface="Futura"/>
              </a:defRPr>
            </a:pPr>
            <a:r>
              <a:rPr dirty="0"/>
              <a:t>The package also includes detailed explanations of your training plans, nutritional suggestions, and how they will all be presented to you in an easy to understand format.</a:t>
            </a:r>
          </a:p>
          <a:p>
            <a:pPr algn="l">
              <a:defRPr sz="2100" b="0" i="1">
                <a:solidFill>
                  <a:srgbClr val="5E5E5E"/>
                </a:solidFill>
                <a:latin typeface="Futura"/>
                <a:ea typeface="Futura"/>
                <a:cs typeface="Futura"/>
                <a:sym typeface="Futura"/>
              </a:defRPr>
            </a:pPr>
            <a:endParaRPr dirty="0"/>
          </a:p>
          <a:p>
            <a:pPr algn="l">
              <a:defRPr sz="2100" b="0" i="1">
                <a:solidFill>
                  <a:srgbClr val="5E5E5E"/>
                </a:solidFill>
                <a:latin typeface="Futura"/>
                <a:ea typeface="Futura"/>
                <a:cs typeface="Futura"/>
                <a:sym typeface="Futura"/>
              </a:defRPr>
            </a:pPr>
            <a:r>
              <a:rPr dirty="0"/>
              <a:t>I am grateful for the opportunity to guide you towards becoming your best you. </a:t>
            </a:r>
          </a:p>
          <a:p>
            <a:pPr algn="l">
              <a:defRPr sz="2100" b="0" i="1">
                <a:solidFill>
                  <a:srgbClr val="5E5E5E"/>
                </a:solidFill>
                <a:latin typeface="Futura"/>
                <a:ea typeface="Futura"/>
                <a:cs typeface="Futura"/>
                <a:sym typeface="Futura"/>
              </a:defRPr>
            </a:pPr>
            <a:endParaRPr dirty="0"/>
          </a:p>
          <a:p>
            <a:pPr algn="l">
              <a:defRPr sz="2100" b="0" i="1">
                <a:solidFill>
                  <a:srgbClr val="5E5E5E"/>
                </a:solidFill>
                <a:latin typeface="Futura"/>
                <a:ea typeface="Futura"/>
                <a:cs typeface="Futura"/>
                <a:sym typeface="Futura"/>
              </a:defRPr>
            </a:pPr>
            <a:r>
              <a:rPr dirty="0"/>
              <a:t>Let's crush it together!</a:t>
            </a:r>
          </a:p>
          <a:p>
            <a:pPr algn="l">
              <a:defRPr sz="2100" b="0" i="1">
                <a:solidFill>
                  <a:srgbClr val="5E5E5E"/>
                </a:solidFill>
                <a:latin typeface="Futura"/>
                <a:ea typeface="Futura"/>
                <a:cs typeface="Futura"/>
                <a:sym typeface="Futura"/>
              </a:defRPr>
            </a:pPr>
            <a:endParaRPr dirty="0"/>
          </a:p>
          <a:p>
            <a:pPr algn="l">
              <a:defRPr sz="2100" b="0" i="1">
                <a:solidFill>
                  <a:srgbClr val="5E5E5E"/>
                </a:solidFill>
                <a:latin typeface="Futura"/>
                <a:ea typeface="Futura"/>
                <a:cs typeface="Futura"/>
                <a:sym typeface="Futura"/>
              </a:defRPr>
            </a:pPr>
            <a:r>
              <a:rPr dirty="0"/>
              <a:t>[YOUR NAME]</a:t>
            </a:r>
          </a:p>
        </p:txBody>
      </p:sp>
      <p:pic>
        <p:nvPicPr>
          <p:cNvPr id="137" name="noun_Gym instructor_1926486.png"/>
          <p:cNvPicPr>
            <a:picLocks noChangeAspect="1"/>
          </p:cNvPicPr>
          <p:nvPr/>
        </p:nvPicPr>
        <p:blipFill>
          <a:blip r:embed="rId2"/>
          <a:stretch>
            <a:fillRect/>
          </a:stretch>
        </p:blipFill>
        <p:spPr>
          <a:xfrm>
            <a:off x="11214100" y="190500"/>
            <a:ext cx="1600200" cy="160020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battle-ropes-girl.jpg"/>
          <p:cNvPicPr>
            <a:picLocks noChangeAspect="1"/>
          </p:cNvPicPr>
          <p:nvPr/>
        </p:nvPicPr>
        <p:blipFill>
          <a:blip r:embed="rId2"/>
          <a:srcRect l="55859"/>
          <a:stretch>
            <a:fillRect/>
          </a:stretch>
        </p:blipFill>
        <p:spPr>
          <a:xfrm>
            <a:off x="-2540" y="-6350"/>
            <a:ext cx="6888481" cy="9753600"/>
          </a:xfrm>
          <a:prstGeom prst="rect">
            <a:avLst/>
          </a:prstGeom>
          <a:ln w="12700">
            <a:miter lim="400000"/>
          </a:ln>
        </p:spPr>
      </p:pic>
      <p:sp>
        <p:nvSpPr>
          <p:cNvPr id="140" name="Shape 140"/>
          <p:cNvSpPr/>
          <p:nvPr/>
        </p:nvSpPr>
        <p:spPr>
          <a:xfrm>
            <a:off x="6350000" y="0"/>
            <a:ext cx="6654800" cy="9753600"/>
          </a:xfrm>
          <a:prstGeom prst="rect">
            <a:avLst/>
          </a:pr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1" name="Shape 141"/>
          <p:cNvSpPr/>
          <p:nvPr/>
        </p:nvSpPr>
        <p:spPr>
          <a:xfrm>
            <a:off x="5392340" y="393700"/>
            <a:ext cx="7193360" cy="8966200"/>
          </a:xfrm>
          <a:custGeom>
            <a:avLst/>
            <a:gdLst/>
            <a:ahLst/>
            <a:cxnLst>
              <a:cxn ang="0">
                <a:pos x="wd2" y="hd2"/>
              </a:cxn>
              <a:cxn ang="5400000">
                <a:pos x="wd2" y="hd2"/>
              </a:cxn>
              <a:cxn ang="10800000">
                <a:pos x="wd2" y="hd2"/>
              </a:cxn>
              <a:cxn ang="16200000">
                <a:pos x="wd2" y="hd2"/>
              </a:cxn>
            </a:cxnLst>
            <a:rect l="0" t="0" r="r" b="b"/>
            <a:pathLst>
              <a:path w="21600" h="21600" extrusionOk="0">
                <a:moveTo>
                  <a:pt x="4725" y="0"/>
                </a:moveTo>
                <a:cubicBezTo>
                  <a:pt x="4441" y="0"/>
                  <a:pt x="4210" y="185"/>
                  <a:pt x="4210" y="413"/>
                </a:cubicBezTo>
                <a:lnTo>
                  <a:pt x="4210" y="1415"/>
                </a:lnTo>
                <a:lnTo>
                  <a:pt x="0" y="3543"/>
                </a:lnTo>
                <a:lnTo>
                  <a:pt x="4210" y="5671"/>
                </a:lnTo>
                <a:lnTo>
                  <a:pt x="4210" y="21187"/>
                </a:lnTo>
                <a:cubicBezTo>
                  <a:pt x="4210" y="21415"/>
                  <a:pt x="4441" y="21600"/>
                  <a:pt x="4725" y="21600"/>
                </a:cubicBezTo>
                <a:lnTo>
                  <a:pt x="21085" y="21600"/>
                </a:lnTo>
                <a:cubicBezTo>
                  <a:pt x="21370" y="21600"/>
                  <a:pt x="21600" y="21415"/>
                  <a:pt x="21600" y="21187"/>
                </a:cubicBezTo>
                <a:lnTo>
                  <a:pt x="21600" y="413"/>
                </a:lnTo>
                <a:cubicBezTo>
                  <a:pt x="21600" y="185"/>
                  <a:pt x="21370" y="0"/>
                  <a:pt x="21085" y="0"/>
                </a:cubicBezTo>
                <a:lnTo>
                  <a:pt x="4725" y="0"/>
                </a:lnTo>
                <a:close/>
              </a:path>
            </a:pathLst>
          </a:cu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2" name="Shape 142"/>
          <p:cNvSpPr txBox="1"/>
          <p:nvPr/>
        </p:nvSpPr>
        <p:spPr>
          <a:xfrm>
            <a:off x="7479588" y="675833"/>
            <a:ext cx="4406901" cy="1010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900" b="0">
                <a:solidFill>
                  <a:schemeClr val="accent3">
                    <a:hueOff val="362282"/>
                    <a:satOff val="31803"/>
                    <a:lumOff val="-18242"/>
                  </a:schemeClr>
                </a:solidFill>
                <a:latin typeface="Futura Bold"/>
                <a:ea typeface="Futura Bold"/>
                <a:cs typeface="Futura Bold"/>
                <a:sym typeface="Futura Bold"/>
              </a:defRPr>
            </a:lvl1pPr>
          </a:lstStyle>
          <a:p>
            <a:r>
              <a:rPr b="1" dirty="0"/>
              <a:t>ABOUT ME</a:t>
            </a:r>
          </a:p>
        </p:txBody>
      </p:sp>
      <p:sp>
        <p:nvSpPr>
          <p:cNvPr id="143" name="Shape 143"/>
          <p:cNvSpPr txBox="1"/>
          <p:nvPr/>
        </p:nvSpPr>
        <p:spPr>
          <a:xfrm>
            <a:off x="7212888" y="2036464"/>
            <a:ext cx="4940301" cy="21246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b="0" i="1">
                <a:solidFill>
                  <a:srgbClr val="5E5E5E"/>
                </a:solidFill>
                <a:latin typeface="Futura"/>
                <a:ea typeface="Futura"/>
                <a:cs typeface="Futura"/>
                <a:sym typeface="Futura"/>
              </a:defRPr>
            </a:lvl1pPr>
          </a:lstStyle>
          <a:p>
            <a:r>
              <a:rPr dirty="0"/>
              <a:t>"Tell your clients about who you are and what you are all about. Ensure your personality shines and your client connects with the very real human you are."</a:t>
            </a:r>
          </a:p>
        </p:txBody>
      </p:sp>
      <p:sp>
        <p:nvSpPr>
          <p:cNvPr id="144" name="Shape 144"/>
          <p:cNvSpPr txBox="1"/>
          <p:nvPr/>
        </p:nvSpPr>
        <p:spPr>
          <a:xfrm>
            <a:off x="7200900" y="4360109"/>
            <a:ext cx="4953000" cy="7230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900" b="0" i="1">
                <a:solidFill>
                  <a:srgbClr val="5E5E5E"/>
                </a:solidFill>
                <a:latin typeface="Futura"/>
                <a:ea typeface="Futura"/>
                <a:cs typeface="Futura"/>
                <a:sym typeface="Futura"/>
              </a:defRPr>
            </a:pPr>
            <a:endParaRPr/>
          </a:p>
        </p:txBody>
      </p:sp>
      <p:sp>
        <p:nvSpPr>
          <p:cNvPr id="145" name="Shape 145"/>
          <p:cNvSpPr txBox="1"/>
          <p:nvPr/>
        </p:nvSpPr>
        <p:spPr>
          <a:xfrm>
            <a:off x="7200900" y="4360109"/>
            <a:ext cx="4838573" cy="709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a:defRPr sz="1800" b="0" i="1">
                <a:solidFill>
                  <a:srgbClr val="5E5E5E"/>
                </a:solidFill>
                <a:latin typeface="Futura"/>
                <a:ea typeface="Futura"/>
                <a:cs typeface="Futura"/>
                <a:sym typeface="Futura"/>
              </a:defRPr>
            </a:pPr>
            <a:r>
              <a:t>Vel fugit interpretaris ea, ea salutandi delicatissimi eum, pro ne illum affert. Alterum propriae omnesque pri ea, nullam phaedrum intellegam cu nec. Te commune torquatos eum. Ea scripta eligendi rationibus his, inani libris dolorem vel id. Doming oblique utroque mei id.</a:t>
            </a:r>
          </a:p>
          <a:p>
            <a:pPr algn="l">
              <a:defRPr sz="1800" b="0" i="1">
                <a:solidFill>
                  <a:srgbClr val="5E5E5E"/>
                </a:solidFill>
                <a:latin typeface="Futura"/>
                <a:ea typeface="Futura"/>
                <a:cs typeface="Futura"/>
                <a:sym typeface="Futura"/>
              </a:defRPr>
            </a:pPr>
            <a:endParaRPr/>
          </a:p>
          <a:p>
            <a:pPr algn="l">
              <a:defRPr sz="1800" b="0" i="1">
                <a:solidFill>
                  <a:srgbClr val="5E5E5E"/>
                </a:solidFill>
                <a:latin typeface="Futura"/>
                <a:ea typeface="Futura"/>
                <a:cs typeface="Futura"/>
                <a:sym typeface="Futura"/>
              </a:defRPr>
            </a:pPr>
            <a:r>
              <a:t>Noluisse assueverit pri ex, sonet nominavi constituto vis at, at diam choro scripserit eos. Pri aliquam mediocritatem te. Noluisse intellegat liberavisse et vel. Et eam liber sapientem expetenda, sea ut mundi tamquam elaboraret. Vim in mucius cotidieque, semper timeam est no.</a:t>
            </a:r>
          </a:p>
        </p:txBody>
      </p:sp>
      <p:pic>
        <p:nvPicPr>
          <p:cNvPr id="9" name="FM-logo-1-white.png">
            <a:extLst>
              <a:ext uri="{FF2B5EF4-FFF2-40B4-BE49-F238E27FC236}">
                <a16:creationId xmlns:a16="http://schemas.microsoft.com/office/drawing/2014/main" id="{97435BB7-6912-486A-82DD-7CA0B82BC85C}"/>
              </a:ext>
            </a:extLst>
          </p:cNvPr>
          <p:cNvPicPr>
            <a:picLocks noChangeAspect="1"/>
          </p:cNvPicPr>
          <p:nvPr/>
        </p:nvPicPr>
        <p:blipFill>
          <a:blip r:embed="rId3"/>
          <a:stretch>
            <a:fillRect/>
          </a:stretch>
        </p:blipFill>
        <p:spPr>
          <a:xfrm>
            <a:off x="-171450" y="8487228"/>
            <a:ext cx="4064000" cy="1478644"/>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p:nvPr/>
        </p:nvSpPr>
        <p:spPr>
          <a:xfrm>
            <a:off x="0" y="0"/>
            <a:ext cx="13004800" cy="1790700"/>
          </a:xfrm>
          <a:prstGeom prst="rect">
            <a:avLst/>
          </a:pr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8" name="Shape 148"/>
          <p:cNvSpPr txBox="1"/>
          <p:nvPr/>
        </p:nvSpPr>
        <p:spPr>
          <a:xfrm>
            <a:off x="304088" y="633100"/>
            <a:ext cx="11836401" cy="91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300" b="0">
                <a:solidFill>
                  <a:srgbClr val="FFFFFF"/>
                </a:solidFill>
                <a:latin typeface="Futura Bold"/>
                <a:ea typeface="Futura Bold"/>
                <a:cs typeface="Futura Bold"/>
                <a:sym typeface="Futura Bold"/>
              </a:defRPr>
            </a:lvl1pPr>
          </a:lstStyle>
          <a:p>
            <a:r>
              <a:rPr b="1" dirty="0"/>
              <a:t>INTRODUCTION</a:t>
            </a:r>
          </a:p>
        </p:txBody>
      </p:sp>
      <p:sp>
        <p:nvSpPr>
          <p:cNvPr id="149" name="Shape 149"/>
          <p:cNvSpPr txBox="1"/>
          <p:nvPr/>
        </p:nvSpPr>
        <p:spPr>
          <a:xfrm>
            <a:off x="812799" y="2278758"/>
            <a:ext cx="11379201" cy="67505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b="0">
                <a:solidFill>
                  <a:srgbClr val="5E5E5E"/>
                </a:solidFill>
                <a:latin typeface="Futura Bold"/>
                <a:ea typeface="Futura Bold"/>
                <a:cs typeface="Futura Bold"/>
                <a:sym typeface="Futura Bold"/>
              </a:defRPr>
            </a:pPr>
            <a:r>
              <a:rPr lang="en-US" dirty="0"/>
              <a:t>NOTE: The following program will help you deliver communication, motivation and accountability to your online clients. Remember to pair this template with the best text-messaging communication tool Off Day Trainer. Check out this page for an exclusive discount to get your online training started: </a:t>
            </a:r>
            <a:r>
              <a:rPr lang="en-US" dirty="0">
                <a:hlinkClick r:id="rId2"/>
              </a:rPr>
              <a:t>www.offdaytrainer.com/fitnessmentors</a:t>
            </a:r>
            <a:r>
              <a:rPr lang="en-US" dirty="0"/>
              <a:t> </a:t>
            </a:r>
          </a:p>
          <a:p>
            <a:pPr algn="l">
              <a:defRPr b="0">
                <a:solidFill>
                  <a:srgbClr val="5E5E5E"/>
                </a:solidFill>
                <a:latin typeface="Futura Bold"/>
                <a:ea typeface="Futura Bold"/>
                <a:cs typeface="Futura Bold"/>
                <a:sym typeface="Futura Bold"/>
              </a:defRPr>
            </a:pPr>
            <a:endParaRPr lang="en-US" dirty="0"/>
          </a:p>
          <a:p>
            <a:pPr algn="l">
              <a:defRPr b="0">
                <a:solidFill>
                  <a:srgbClr val="5E5E5E"/>
                </a:solidFill>
                <a:latin typeface="Futura Bold"/>
                <a:ea typeface="Futura Bold"/>
                <a:cs typeface="Futura Bold"/>
                <a:sym typeface="Futura Bold"/>
              </a:defRPr>
            </a:pPr>
            <a:endParaRPr lang="en-US" dirty="0"/>
          </a:p>
          <a:p>
            <a:pPr algn="l">
              <a:defRPr b="0">
                <a:solidFill>
                  <a:srgbClr val="5E5E5E"/>
                </a:solidFill>
                <a:latin typeface="Futura Bold"/>
                <a:ea typeface="Futura Bold"/>
                <a:cs typeface="Futura Bold"/>
                <a:sym typeface="Futura Bold"/>
              </a:defRPr>
            </a:pPr>
            <a:r>
              <a:rPr dirty="0"/>
              <a:t>What is the Starting Strength Program?</a:t>
            </a:r>
          </a:p>
          <a:p>
            <a:pPr algn="l">
              <a:defRPr b="0">
                <a:solidFill>
                  <a:srgbClr val="5E5E5E"/>
                </a:solidFill>
                <a:latin typeface="Futura Bold"/>
                <a:ea typeface="Futura Bold"/>
                <a:cs typeface="Futura Bold"/>
                <a:sym typeface="Futura Bold"/>
              </a:defRPr>
            </a:pPr>
            <a:endParaRPr dirty="0"/>
          </a:p>
          <a:p>
            <a:pPr algn="l">
              <a:defRPr b="0">
                <a:solidFill>
                  <a:srgbClr val="5E5E5E"/>
                </a:solidFill>
                <a:latin typeface="Futura"/>
                <a:ea typeface="Futura"/>
                <a:cs typeface="Futura"/>
                <a:sym typeface="Futura"/>
              </a:defRPr>
            </a:pPr>
            <a:r>
              <a:rPr dirty="0"/>
              <a:t>This program is designed to aid users in improving overall strength. There are many specific modifications to acute variables such as sets, reps, and volume. The Starting Strength Program and it's follow up companion, the Advanced Strength Program, both use strength training coupled with periodization to encourage growth in force production and muscle size. </a:t>
            </a:r>
          </a:p>
          <a:p>
            <a:pPr algn="l">
              <a:defRPr b="0" i="1">
                <a:solidFill>
                  <a:srgbClr val="5E5E5E"/>
                </a:solidFill>
                <a:latin typeface="Futura"/>
                <a:ea typeface="Futura"/>
                <a:cs typeface="Futura"/>
                <a:sym typeface="Futura"/>
              </a:defRPr>
            </a:pPr>
            <a:endParaRPr dirty="0"/>
          </a:p>
          <a:p>
            <a:pPr algn="l">
              <a:defRPr b="0" i="1">
                <a:solidFill>
                  <a:srgbClr val="5E5E5E"/>
                </a:solidFill>
                <a:latin typeface="Futura"/>
                <a:ea typeface="Futura"/>
                <a:cs typeface="Futura"/>
                <a:sym typeface="Futura"/>
              </a:defRPr>
            </a:pPr>
            <a:endParaRPr dirty="0"/>
          </a:p>
          <a:p>
            <a:pPr algn="l">
              <a:defRPr b="0" i="1">
                <a:solidFill>
                  <a:srgbClr val="5E5E5E"/>
                </a:solidFill>
                <a:latin typeface="Futura"/>
                <a:ea typeface="Futura"/>
                <a:cs typeface="Futura"/>
                <a:sym typeface="Futura"/>
              </a:defRPr>
            </a:pPr>
            <a:r>
              <a:rPr dirty="0"/>
              <a:t>This type of training is perfect for your goal of [Fill in goal details: Increasing bench press and deadlift 1RM by 10%.]</a:t>
            </a:r>
          </a:p>
        </p:txBody>
      </p:sp>
      <p:pic>
        <p:nvPicPr>
          <p:cNvPr id="150" name="noun_Vegetable_2869423.png"/>
          <p:cNvPicPr>
            <a:picLocks noChangeAspect="1"/>
          </p:cNvPicPr>
          <p:nvPr/>
        </p:nvPicPr>
        <p:blipFill>
          <a:blip r:embed="rId3"/>
          <a:stretch>
            <a:fillRect/>
          </a:stretch>
        </p:blipFill>
        <p:spPr>
          <a:xfrm>
            <a:off x="11176000" y="88900"/>
            <a:ext cx="1625600" cy="1625600"/>
          </a:xfrm>
          <a:prstGeom prst="rect">
            <a:avLst/>
          </a:prstGeom>
          <a:ln w="12700">
            <a:miter lim="400000"/>
          </a:ln>
        </p:spPr>
      </p:pic>
      <p:pic>
        <p:nvPicPr>
          <p:cNvPr id="151" name="noun_Exercise_1471865.png"/>
          <p:cNvPicPr>
            <a:picLocks noChangeAspect="1"/>
          </p:cNvPicPr>
          <p:nvPr/>
        </p:nvPicPr>
        <p:blipFill>
          <a:blip r:embed="rId4"/>
          <a:stretch>
            <a:fillRect/>
          </a:stretch>
        </p:blipFill>
        <p:spPr>
          <a:xfrm>
            <a:off x="9677400" y="63500"/>
            <a:ext cx="1651000" cy="165100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p:nvPr/>
        </p:nvSpPr>
        <p:spPr>
          <a:xfrm>
            <a:off x="0" y="0"/>
            <a:ext cx="13004800" cy="1790700"/>
          </a:xfrm>
          <a:prstGeom prst="rect">
            <a:avLst/>
          </a:pr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54" name="Shape 154"/>
          <p:cNvSpPr txBox="1"/>
          <p:nvPr/>
        </p:nvSpPr>
        <p:spPr>
          <a:xfrm>
            <a:off x="304088" y="633100"/>
            <a:ext cx="11836401" cy="91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300" b="0">
                <a:solidFill>
                  <a:srgbClr val="FFFFFF"/>
                </a:solidFill>
                <a:latin typeface="Futura Bold"/>
                <a:ea typeface="Futura Bold"/>
                <a:cs typeface="Futura Bold"/>
                <a:sym typeface="Futura Bold"/>
              </a:defRPr>
            </a:lvl1pPr>
          </a:lstStyle>
          <a:p>
            <a:r>
              <a:rPr b="1" dirty="0"/>
              <a:t>INTRODUCTION</a:t>
            </a:r>
          </a:p>
        </p:txBody>
      </p:sp>
      <p:sp>
        <p:nvSpPr>
          <p:cNvPr id="155" name="Shape 155"/>
          <p:cNvSpPr txBox="1"/>
          <p:nvPr/>
        </p:nvSpPr>
        <p:spPr>
          <a:xfrm>
            <a:off x="812088" y="3001664"/>
            <a:ext cx="11379201" cy="45630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b="0">
                <a:solidFill>
                  <a:srgbClr val="5E5E5E"/>
                </a:solidFill>
                <a:latin typeface="Futura Bold"/>
                <a:ea typeface="Futura Bold"/>
                <a:cs typeface="Futura Bold"/>
                <a:sym typeface="Futura Bold"/>
              </a:defRPr>
            </a:pPr>
            <a:r>
              <a:t>How it Works</a:t>
            </a:r>
          </a:p>
          <a:p>
            <a:pPr algn="l">
              <a:defRPr b="0" i="1">
                <a:solidFill>
                  <a:srgbClr val="5E5E5E"/>
                </a:solidFill>
                <a:latin typeface="Futura"/>
                <a:ea typeface="Futura"/>
                <a:cs typeface="Futura"/>
                <a:sym typeface="Futura"/>
              </a:defRPr>
            </a:pPr>
            <a:endParaRPr/>
          </a:p>
          <a:p>
            <a:pPr algn="l">
              <a:defRPr b="0" i="1">
                <a:solidFill>
                  <a:srgbClr val="5E5E5E"/>
                </a:solidFill>
                <a:latin typeface="Futura"/>
                <a:ea typeface="Futura"/>
                <a:cs typeface="Futura"/>
                <a:sym typeface="Futura"/>
              </a:defRPr>
            </a:pPr>
            <a:r>
              <a:t>In order to give you the direction, accountability and support you need, there are a couple different facets to this program. </a:t>
            </a:r>
          </a:p>
          <a:p>
            <a:pPr algn="l">
              <a:defRPr b="0" i="1">
                <a:solidFill>
                  <a:srgbClr val="5E5E5E"/>
                </a:solidFill>
                <a:latin typeface="Futura"/>
                <a:ea typeface="Futura"/>
                <a:cs typeface="Futura"/>
                <a:sym typeface="Futura"/>
              </a:defRPr>
            </a:pPr>
            <a:endParaRPr/>
          </a:p>
          <a:p>
            <a:pPr algn="l">
              <a:defRPr b="0" i="1">
                <a:solidFill>
                  <a:srgbClr val="5E5E5E"/>
                </a:solidFill>
                <a:latin typeface="Futura"/>
                <a:ea typeface="Futura"/>
                <a:cs typeface="Futura"/>
                <a:sym typeface="Futura"/>
              </a:defRPr>
            </a:pPr>
            <a:r>
              <a:t>What is included</a:t>
            </a:r>
          </a:p>
          <a:p>
            <a:pPr algn="l">
              <a:defRPr b="0" i="1">
                <a:solidFill>
                  <a:srgbClr val="5E5E5E"/>
                </a:solidFill>
                <a:latin typeface="Futura"/>
                <a:ea typeface="Futura"/>
                <a:cs typeface="Futura"/>
                <a:sym typeface="Futura"/>
              </a:defRPr>
            </a:pPr>
            <a:endParaRPr/>
          </a:p>
          <a:p>
            <a:pPr marL="333375" indent="-333375" algn="l">
              <a:buSzPct val="145000"/>
              <a:buChar char="•"/>
              <a:defRPr b="0" i="1">
                <a:solidFill>
                  <a:srgbClr val="5E5E5E"/>
                </a:solidFill>
                <a:latin typeface="Futura"/>
                <a:ea typeface="Futura"/>
                <a:cs typeface="Futura"/>
                <a:sym typeface="Futura"/>
              </a:defRPr>
            </a:pPr>
            <a:r>
              <a:t>Nutritional program to optimize your health and performance</a:t>
            </a:r>
          </a:p>
          <a:p>
            <a:pPr algn="l">
              <a:defRPr b="0" i="1">
                <a:solidFill>
                  <a:srgbClr val="5E5E5E"/>
                </a:solidFill>
                <a:latin typeface="Futura"/>
                <a:ea typeface="Futura"/>
                <a:cs typeface="Futura"/>
                <a:sym typeface="Futura"/>
              </a:defRPr>
            </a:pPr>
            <a:endParaRPr/>
          </a:p>
          <a:p>
            <a:pPr marL="333375" indent="-333375" algn="l">
              <a:buSzPct val="145000"/>
              <a:buChar char="•"/>
              <a:defRPr b="0" i="1">
                <a:solidFill>
                  <a:srgbClr val="5E5E5E"/>
                </a:solidFill>
                <a:latin typeface="Futura"/>
                <a:ea typeface="Futura"/>
                <a:cs typeface="Futura"/>
                <a:sym typeface="Futura"/>
              </a:defRPr>
            </a:pPr>
            <a:r>
              <a:t>A workout program that is designed specifically to achieve your personal fitness goals</a:t>
            </a:r>
          </a:p>
        </p:txBody>
      </p:sp>
      <p:pic>
        <p:nvPicPr>
          <p:cNvPr id="156" name="noun_Vegetable_2869423.png"/>
          <p:cNvPicPr>
            <a:picLocks noChangeAspect="1"/>
          </p:cNvPicPr>
          <p:nvPr/>
        </p:nvPicPr>
        <p:blipFill>
          <a:blip r:embed="rId2"/>
          <a:stretch>
            <a:fillRect/>
          </a:stretch>
        </p:blipFill>
        <p:spPr>
          <a:xfrm>
            <a:off x="11176000" y="88900"/>
            <a:ext cx="1625600" cy="1625600"/>
          </a:xfrm>
          <a:prstGeom prst="rect">
            <a:avLst/>
          </a:prstGeom>
          <a:ln w="12700">
            <a:miter lim="400000"/>
          </a:ln>
        </p:spPr>
      </p:pic>
      <p:pic>
        <p:nvPicPr>
          <p:cNvPr id="157" name="noun_Exercise_1471865.png"/>
          <p:cNvPicPr>
            <a:picLocks noChangeAspect="1"/>
          </p:cNvPicPr>
          <p:nvPr/>
        </p:nvPicPr>
        <p:blipFill>
          <a:blip r:embed="rId3"/>
          <a:stretch>
            <a:fillRect/>
          </a:stretch>
        </p:blipFill>
        <p:spPr>
          <a:xfrm>
            <a:off x="9677400" y="63500"/>
            <a:ext cx="1651000" cy="165100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p:nvPr/>
        </p:nvSpPr>
        <p:spPr>
          <a:xfrm>
            <a:off x="0" y="0"/>
            <a:ext cx="13004800" cy="1790700"/>
          </a:xfrm>
          <a:prstGeom prst="rect">
            <a:avLst/>
          </a:pr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60" name="Shape 160"/>
          <p:cNvSpPr txBox="1"/>
          <p:nvPr/>
        </p:nvSpPr>
        <p:spPr>
          <a:xfrm>
            <a:off x="304088" y="633100"/>
            <a:ext cx="11836401" cy="91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300" b="0">
                <a:solidFill>
                  <a:srgbClr val="FFFFFF"/>
                </a:solidFill>
                <a:latin typeface="Futura Bold"/>
                <a:ea typeface="Futura Bold"/>
                <a:cs typeface="Futura Bold"/>
                <a:sym typeface="Futura Bold"/>
              </a:defRPr>
            </a:lvl1pPr>
          </a:lstStyle>
          <a:p>
            <a:r>
              <a:rPr b="1" dirty="0"/>
              <a:t>INTRODUCTION</a:t>
            </a:r>
          </a:p>
        </p:txBody>
      </p:sp>
      <p:sp>
        <p:nvSpPr>
          <p:cNvPr id="161" name="Shape 161"/>
          <p:cNvSpPr txBox="1"/>
          <p:nvPr/>
        </p:nvSpPr>
        <p:spPr>
          <a:xfrm>
            <a:off x="812088" y="2582564"/>
            <a:ext cx="11379201" cy="5782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b="0">
                <a:solidFill>
                  <a:srgbClr val="5E5E5E"/>
                </a:solidFill>
                <a:latin typeface="Futura Bold"/>
                <a:ea typeface="Futura Bold"/>
                <a:cs typeface="Futura Bold"/>
                <a:sym typeface="Futura Bold"/>
              </a:defRPr>
            </a:pPr>
            <a:r>
              <a:rPr dirty="0"/>
              <a:t>Strategies for Success</a:t>
            </a:r>
          </a:p>
          <a:p>
            <a:pPr algn="l">
              <a:defRPr b="0">
                <a:solidFill>
                  <a:srgbClr val="5E5E5E"/>
                </a:solidFill>
                <a:latin typeface="Futura Bold"/>
                <a:ea typeface="Futura Bold"/>
                <a:cs typeface="Futura Bold"/>
                <a:sym typeface="Futura Bold"/>
              </a:defRPr>
            </a:pPr>
            <a:endParaRPr dirty="0"/>
          </a:p>
          <a:p>
            <a:pPr algn="l">
              <a:defRPr b="0">
                <a:solidFill>
                  <a:srgbClr val="5E5E5E"/>
                </a:solidFill>
                <a:latin typeface="Futura"/>
                <a:ea typeface="Futura"/>
                <a:cs typeface="Futura"/>
                <a:sym typeface="Futura"/>
              </a:defRPr>
            </a:pPr>
            <a:r>
              <a:rPr dirty="0"/>
              <a:t>Communicate With Your Coach</a:t>
            </a:r>
          </a:p>
          <a:p>
            <a:pPr algn="l">
              <a:defRPr b="0" i="1">
                <a:solidFill>
                  <a:srgbClr val="5E5E5E"/>
                </a:solidFill>
                <a:latin typeface="Futura"/>
                <a:ea typeface="Futura"/>
                <a:cs typeface="Futura"/>
                <a:sym typeface="Futura"/>
              </a:defRPr>
            </a:pPr>
            <a:r>
              <a:rPr dirty="0"/>
              <a:t>Keep me up to date with everything regarding your training plan. If there are ever exercises you need to be further explained or any questions regarding the training do not hesitate to ask. The more we communicate the easier it will be to remain accountable and adhere to the program.  </a:t>
            </a:r>
          </a:p>
          <a:p>
            <a:pPr algn="l">
              <a:defRPr b="0" i="1">
                <a:solidFill>
                  <a:srgbClr val="5E5E5E"/>
                </a:solidFill>
                <a:latin typeface="Futura"/>
                <a:ea typeface="Futura"/>
                <a:cs typeface="Futura"/>
                <a:sym typeface="Futura"/>
              </a:defRPr>
            </a:pPr>
            <a:endParaRPr dirty="0"/>
          </a:p>
          <a:p>
            <a:pPr algn="l">
              <a:defRPr b="0">
                <a:solidFill>
                  <a:srgbClr val="5E5E5E"/>
                </a:solidFill>
                <a:latin typeface="Futura"/>
                <a:ea typeface="Futura"/>
                <a:cs typeface="Futura"/>
                <a:sym typeface="Futura"/>
              </a:defRPr>
            </a:pPr>
            <a:r>
              <a:rPr dirty="0"/>
              <a:t>Stay on the Path</a:t>
            </a:r>
          </a:p>
          <a:p>
            <a:pPr algn="l">
              <a:defRPr b="0" i="1">
                <a:solidFill>
                  <a:srgbClr val="5E5E5E"/>
                </a:solidFill>
                <a:latin typeface="Futura"/>
                <a:ea typeface="Futura"/>
                <a:cs typeface="Futura"/>
                <a:sym typeface="Futura"/>
              </a:defRPr>
            </a:pPr>
            <a:r>
              <a:rPr dirty="0"/>
              <a:t>If you ever find yourself straying from the path then let me know and we will work together to get back on it. Remaining accountable and adhering to the program is an essential key to success. Staying on the path will improve success rate and keep us moving toward the achievement of your health and fitness goals.</a:t>
            </a:r>
          </a:p>
        </p:txBody>
      </p:sp>
      <p:pic>
        <p:nvPicPr>
          <p:cNvPr id="162" name="noun_Vegetable_2869423.png"/>
          <p:cNvPicPr>
            <a:picLocks noChangeAspect="1"/>
          </p:cNvPicPr>
          <p:nvPr/>
        </p:nvPicPr>
        <p:blipFill>
          <a:blip r:embed="rId2"/>
          <a:stretch>
            <a:fillRect/>
          </a:stretch>
        </p:blipFill>
        <p:spPr>
          <a:xfrm>
            <a:off x="11176000" y="88900"/>
            <a:ext cx="1625600" cy="1625600"/>
          </a:xfrm>
          <a:prstGeom prst="rect">
            <a:avLst/>
          </a:prstGeom>
          <a:ln w="12700">
            <a:miter lim="400000"/>
          </a:ln>
        </p:spPr>
      </p:pic>
      <p:pic>
        <p:nvPicPr>
          <p:cNvPr id="163" name="noun_Exercise_1471865.png"/>
          <p:cNvPicPr>
            <a:picLocks noChangeAspect="1"/>
          </p:cNvPicPr>
          <p:nvPr/>
        </p:nvPicPr>
        <p:blipFill>
          <a:blip r:embed="rId3"/>
          <a:stretch>
            <a:fillRect/>
          </a:stretch>
        </p:blipFill>
        <p:spPr>
          <a:xfrm>
            <a:off x="9677400" y="63500"/>
            <a:ext cx="1651000" cy="165100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p:nvPr/>
        </p:nvSpPr>
        <p:spPr>
          <a:xfrm>
            <a:off x="0" y="0"/>
            <a:ext cx="13004800" cy="9753600"/>
          </a:xfrm>
          <a:prstGeom prst="rect">
            <a:avLst/>
          </a:pr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66" name="Shape 166"/>
          <p:cNvSpPr txBox="1"/>
          <p:nvPr/>
        </p:nvSpPr>
        <p:spPr>
          <a:xfrm>
            <a:off x="2882188" y="2165249"/>
            <a:ext cx="7251701"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a:solidFill>
                  <a:srgbClr val="FFFFFF"/>
                </a:solidFill>
                <a:latin typeface="Futura Bold"/>
                <a:ea typeface="Futura Bold"/>
                <a:cs typeface="Futura Bold"/>
                <a:sym typeface="Futura Bold"/>
              </a:defRPr>
            </a:lvl1pPr>
          </a:lstStyle>
          <a:p>
            <a:pPr algn="ctr"/>
            <a:r>
              <a:rPr b="1" dirty="0"/>
              <a:t>NUTRITION PLAN</a:t>
            </a:r>
            <a:endParaRPr lang="en-US" b="1" dirty="0"/>
          </a:p>
          <a:p>
            <a:pPr algn="ctr"/>
            <a:r>
              <a:rPr lang="en-US" sz="2000" dirty="0">
                <a:hlinkClick r:id="rId2"/>
              </a:rPr>
              <a:t>https://www.fitnessmentors.com/meal-plan-templates/</a:t>
            </a:r>
            <a:endParaRPr sz="2000" b="1" dirty="0"/>
          </a:p>
        </p:txBody>
      </p:sp>
      <p:pic>
        <p:nvPicPr>
          <p:cNvPr id="167" name="noun_Healthy Food_1422991.png"/>
          <p:cNvPicPr>
            <a:picLocks noChangeAspect="1"/>
          </p:cNvPicPr>
          <p:nvPr/>
        </p:nvPicPr>
        <p:blipFill>
          <a:blip r:embed="rId3"/>
          <a:stretch>
            <a:fillRect/>
          </a:stretch>
        </p:blipFill>
        <p:spPr>
          <a:xfrm>
            <a:off x="-114300" y="3771900"/>
            <a:ext cx="5295900" cy="5295900"/>
          </a:xfrm>
          <a:prstGeom prst="rect">
            <a:avLst/>
          </a:prstGeom>
          <a:ln w="12700">
            <a:miter lim="400000"/>
          </a:ln>
        </p:spPr>
      </p:pic>
      <p:pic>
        <p:nvPicPr>
          <p:cNvPr id="168" name="noun_Vegetable_leaves.png"/>
          <p:cNvPicPr>
            <a:picLocks noChangeAspect="1"/>
          </p:cNvPicPr>
          <p:nvPr/>
        </p:nvPicPr>
        <p:blipFill>
          <a:blip r:embed="rId4"/>
          <a:stretch>
            <a:fillRect/>
          </a:stretch>
        </p:blipFill>
        <p:spPr>
          <a:xfrm>
            <a:off x="3962400" y="3771900"/>
            <a:ext cx="5080000" cy="5080000"/>
          </a:xfrm>
          <a:prstGeom prst="rect">
            <a:avLst/>
          </a:prstGeom>
          <a:ln w="12700">
            <a:miter lim="400000"/>
          </a:ln>
        </p:spPr>
      </p:pic>
      <p:pic>
        <p:nvPicPr>
          <p:cNvPr id="169" name="noun_Vegetable_2869423.png"/>
          <p:cNvPicPr>
            <a:picLocks noChangeAspect="1"/>
          </p:cNvPicPr>
          <p:nvPr/>
        </p:nvPicPr>
        <p:blipFill>
          <a:blip r:embed="rId5"/>
          <a:stretch>
            <a:fillRect/>
          </a:stretch>
        </p:blipFill>
        <p:spPr>
          <a:xfrm>
            <a:off x="8572500" y="4279900"/>
            <a:ext cx="4292600" cy="4292600"/>
          </a:xfrm>
          <a:prstGeom prst="rect">
            <a:avLst/>
          </a:prstGeom>
          <a:ln w="12700">
            <a:miter lim="400000"/>
          </a:ln>
        </p:spPr>
      </p:pic>
      <p:pic>
        <p:nvPicPr>
          <p:cNvPr id="7" name="FM-logo-1-white.png">
            <a:extLst>
              <a:ext uri="{FF2B5EF4-FFF2-40B4-BE49-F238E27FC236}">
                <a16:creationId xmlns:a16="http://schemas.microsoft.com/office/drawing/2014/main" id="{29AC6774-17ED-4D40-AB33-CC00DA9C328B}"/>
              </a:ext>
            </a:extLst>
          </p:cNvPr>
          <p:cNvPicPr>
            <a:picLocks noChangeAspect="1"/>
          </p:cNvPicPr>
          <p:nvPr/>
        </p:nvPicPr>
        <p:blipFill>
          <a:blip r:embed="rId6"/>
          <a:stretch>
            <a:fillRect/>
          </a:stretch>
        </p:blipFill>
        <p:spPr>
          <a:xfrm>
            <a:off x="8940800" y="8385628"/>
            <a:ext cx="4064000" cy="147864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p:nvPr/>
        </p:nvSpPr>
        <p:spPr>
          <a:xfrm>
            <a:off x="0" y="0"/>
            <a:ext cx="13004800" cy="9753600"/>
          </a:xfrm>
          <a:prstGeom prst="rect">
            <a:avLst/>
          </a:pr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graphicFrame>
        <p:nvGraphicFramePr>
          <p:cNvPr id="172" name="Table 172"/>
          <p:cNvGraphicFramePr/>
          <p:nvPr>
            <p:extLst>
              <p:ext uri="{D42A27DB-BD31-4B8C-83A1-F6EECF244321}">
                <p14:modId xmlns:p14="http://schemas.microsoft.com/office/powerpoint/2010/main" val="3910232770"/>
              </p:ext>
            </p:extLst>
          </p:nvPr>
        </p:nvGraphicFramePr>
        <p:xfrm>
          <a:off x="952500" y="2247900"/>
          <a:ext cx="11099800" cy="6671730"/>
        </p:xfrm>
        <a:graphic>
          <a:graphicData uri="http://schemas.openxmlformats.org/drawingml/2006/table">
            <a:tbl>
              <a:tblPr bandRow="1">
                <a:tableStyleId>{4C3C2611-4C71-4FC5-86AE-919BDF0F9419}</a:tableStyleId>
              </a:tblPr>
              <a:tblGrid>
                <a:gridCol w="1387475">
                  <a:extLst>
                    <a:ext uri="{9D8B030D-6E8A-4147-A177-3AD203B41FA5}">
                      <a16:colId xmlns:a16="http://schemas.microsoft.com/office/drawing/2014/main" val="20000"/>
                    </a:ext>
                  </a:extLst>
                </a:gridCol>
                <a:gridCol w="1387475">
                  <a:extLst>
                    <a:ext uri="{9D8B030D-6E8A-4147-A177-3AD203B41FA5}">
                      <a16:colId xmlns:a16="http://schemas.microsoft.com/office/drawing/2014/main" val="20001"/>
                    </a:ext>
                  </a:extLst>
                </a:gridCol>
                <a:gridCol w="1387475">
                  <a:extLst>
                    <a:ext uri="{9D8B030D-6E8A-4147-A177-3AD203B41FA5}">
                      <a16:colId xmlns:a16="http://schemas.microsoft.com/office/drawing/2014/main" val="20002"/>
                    </a:ext>
                  </a:extLst>
                </a:gridCol>
                <a:gridCol w="1476375">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14450">
                  <a:extLst>
                    <a:ext uri="{9D8B030D-6E8A-4147-A177-3AD203B41FA5}">
                      <a16:colId xmlns:a16="http://schemas.microsoft.com/office/drawing/2014/main" val="20005"/>
                    </a:ext>
                  </a:extLst>
                </a:gridCol>
                <a:gridCol w="1387475">
                  <a:extLst>
                    <a:ext uri="{9D8B030D-6E8A-4147-A177-3AD203B41FA5}">
                      <a16:colId xmlns:a16="http://schemas.microsoft.com/office/drawing/2014/main" val="20006"/>
                    </a:ext>
                  </a:extLst>
                </a:gridCol>
                <a:gridCol w="1387475">
                  <a:extLst>
                    <a:ext uri="{9D8B030D-6E8A-4147-A177-3AD203B41FA5}">
                      <a16:colId xmlns:a16="http://schemas.microsoft.com/office/drawing/2014/main" val="20007"/>
                    </a:ext>
                  </a:extLst>
                </a:gridCol>
              </a:tblGrid>
              <a:tr h="660400">
                <a:tc>
                  <a:txBody>
                    <a:bodyPr/>
                    <a:lstStyle/>
                    <a:p>
                      <a:pPr defTabSz="914400">
                        <a:defRPr sz="1800"/>
                      </a:pPr>
                      <a:r>
                        <a:rPr>
                          <a:latin typeface="Futura"/>
                          <a:ea typeface="Futura"/>
                          <a:cs typeface="Futura"/>
                          <a:sym typeface="Futura"/>
                        </a:rPr>
                        <a:t>Meal</a:t>
                      </a: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r>
                        <a:rPr>
                          <a:latin typeface="Futura"/>
                          <a:ea typeface="Futura"/>
                          <a:cs typeface="Futura"/>
                          <a:sym typeface="Futura"/>
                        </a:rPr>
                        <a:t>Monday</a:t>
                      </a: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r>
                        <a:rPr>
                          <a:latin typeface="Futura"/>
                          <a:ea typeface="Futura"/>
                          <a:cs typeface="Futura"/>
                          <a:sym typeface="Futura"/>
                        </a:rPr>
                        <a:t>Tuesday</a:t>
                      </a: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r>
                        <a:rPr>
                          <a:latin typeface="Futura"/>
                          <a:ea typeface="Futura"/>
                          <a:cs typeface="Futura"/>
                          <a:sym typeface="Futura"/>
                        </a:rPr>
                        <a:t>Wednesday</a:t>
                      </a: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r>
                        <a:rPr>
                          <a:latin typeface="Futura"/>
                          <a:ea typeface="Futura"/>
                          <a:cs typeface="Futura"/>
                          <a:sym typeface="Futura"/>
                        </a:rPr>
                        <a:t>Thursday</a:t>
                      </a: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r>
                        <a:rPr>
                          <a:latin typeface="Futura"/>
                          <a:ea typeface="Futura"/>
                          <a:cs typeface="Futura"/>
                          <a:sym typeface="Futura"/>
                        </a:rPr>
                        <a:t>Friday </a:t>
                      </a: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r>
                        <a:rPr>
                          <a:latin typeface="Futura"/>
                          <a:ea typeface="Futura"/>
                          <a:cs typeface="Futura"/>
                          <a:sym typeface="Futura"/>
                        </a:rPr>
                        <a:t>Saturday</a:t>
                      </a: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r>
                        <a:rPr>
                          <a:latin typeface="Futura"/>
                          <a:ea typeface="Futura"/>
                          <a:cs typeface="Futura"/>
                          <a:sym typeface="Futura"/>
                        </a:rPr>
                        <a:t>Sunday</a:t>
                      </a: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extLst>
                  <a:ext uri="{0D108BD9-81ED-4DB2-BD59-A6C34878D82A}">
                    <a16:rowId xmlns:a16="http://schemas.microsoft.com/office/drawing/2014/main" val="10000"/>
                  </a:ext>
                </a:extLst>
              </a:tr>
              <a:tr h="1202266">
                <a:tc>
                  <a:txBody>
                    <a:bodyPr/>
                    <a:lstStyle/>
                    <a:p>
                      <a:pPr defTabSz="914400">
                        <a:defRPr sz="1800"/>
                      </a:pPr>
                      <a:r>
                        <a:rPr>
                          <a:latin typeface="Futura"/>
                          <a:ea typeface="Futura"/>
                          <a:cs typeface="Futura"/>
                          <a:sym typeface="Futura"/>
                        </a:rPr>
                        <a:t>Breakfast</a:t>
                      </a: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dirty="0">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extLst>
                  <a:ext uri="{0D108BD9-81ED-4DB2-BD59-A6C34878D82A}">
                    <a16:rowId xmlns:a16="http://schemas.microsoft.com/office/drawing/2014/main" val="10001"/>
                  </a:ext>
                </a:extLst>
              </a:tr>
              <a:tr h="1202266">
                <a:tc>
                  <a:txBody>
                    <a:bodyPr/>
                    <a:lstStyle/>
                    <a:p>
                      <a:pPr defTabSz="914400">
                        <a:defRPr sz="1800"/>
                      </a:pPr>
                      <a:r>
                        <a:rPr>
                          <a:latin typeface="Futura"/>
                          <a:ea typeface="Futura"/>
                          <a:cs typeface="Futura"/>
                          <a:sym typeface="Futura"/>
                        </a:rPr>
                        <a:t>Workout Snack</a:t>
                      </a: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dirty="0">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dirty="0">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dirty="0">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extLst>
                  <a:ext uri="{0D108BD9-81ED-4DB2-BD59-A6C34878D82A}">
                    <a16:rowId xmlns:a16="http://schemas.microsoft.com/office/drawing/2014/main" val="10002"/>
                  </a:ext>
                </a:extLst>
              </a:tr>
              <a:tr h="1202266">
                <a:tc>
                  <a:txBody>
                    <a:bodyPr/>
                    <a:lstStyle/>
                    <a:p>
                      <a:pPr defTabSz="914400">
                        <a:defRPr sz="1800"/>
                      </a:pPr>
                      <a:r>
                        <a:rPr>
                          <a:latin typeface="Futura"/>
                          <a:ea typeface="Futura"/>
                          <a:cs typeface="Futura"/>
                          <a:sym typeface="Futura"/>
                        </a:rPr>
                        <a:t>Lunch</a:t>
                      </a: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dirty="0">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dirty="0">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extLst>
                  <a:ext uri="{0D108BD9-81ED-4DB2-BD59-A6C34878D82A}">
                    <a16:rowId xmlns:a16="http://schemas.microsoft.com/office/drawing/2014/main" val="10003"/>
                  </a:ext>
                </a:extLst>
              </a:tr>
              <a:tr h="1202266">
                <a:tc>
                  <a:txBody>
                    <a:bodyPr/>
                    <a:lstStyle/>
                    <a:p>
                      <a:pPr defTabSz="914400">
                        <a:defRPr sz="1800"/>
                      </a:pPr>
                      <a:r>
                        <a:rPr>
                          <a:latin typeface="Futura"/>
                          <a:ea typeface="Futura"/>
                          <a:cs typeface="Futura"/>
                          <a:sym typeface="Futura"/>
                        </a:rPr>
                        <a:t>Snack</a:t>
                      </a: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dirty="0">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dirty="0">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dirty="0">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extLst>
                  <a:ext uri="{0D108BD9-81ED-4DB2-BD59-A6C34878D82A}">
                    <a16:rowId xmlns:a16="http://schemas.microsoft.com/office/drawing/2014/main" val="10004"/>
                  </a:ext>
                </a:extLst>
              </a:tr>
              <a:tr h="1202266">
                <a:tc>
                  <a:txBody>
                    <a:bodyPr/>
                    <a:lstStyle/>
                    <a:p>
                      <a:pPr defTabSz="914400">
                        <a:defRPr sz="1800"/>
                      </a:pPr>
                      <a:r>
                        <a:rPr>
                          <a:latin typeface="Futura"/>
                          <a:ea typeface="Futura"/>
                          <a:cs typeface="Futura"/>
                          <a:sym typeface="Futura"/>
                        </a:rPr>
                        <a:t>Dinner</a:t>
                      </a: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5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dirty="0">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tc>
                  <a:txBody>
                    <a:bodyPr/>
                    <a:lstStyle/>
                    <a:p>
                      <a:pPr defTabSz="914400">
                        <a:defRPr sz="1800"/>
                      </a:pPr>
                      <a:endParaRPr sz="1600" i="1" dirty="0">
                        <a:latin typeface="Futura"/>
                        <a:ea typeface="Futura"/>
                        <a:cs typeface="Futura"/>
                        <a:sym typeface="Futura"/>
                      </a:endParaRPr>
                    </a:p>
                  </a:txBody>
                  <a:tcPr marL="50800" marR="50800" marT="50800" marB="50800" anchor="ctr"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extLst>
                  <a:ext uri="{0D108BD9-81ED-4DB2-BD59-A6C34878D82A}">
                    <a16:rowId xmlns:a16="http://schemas.microsoft.com/office/drawing/2014/main" val="10005"/>
                  </a:ext>
                </a:extLst>
              </a:tr>
            </a:tbl>
          </a:graphicData>
        </a:graphic>
      </p:graphicFrame>
      <p:sp>
        <p:nvSpPr>
          <p:cNvPr id="173" name="Shape 173"/>
          <p:cNvSpPr txBox="1"/>
          <p:nvPr/>
        </p:nvSpPr>
        <p:spPr>
          <a:xfrm>
            <a:off x="2882188" y="630039"/>
            <a:ext cx="725170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a:solidFill>
                  <a:srgbClr val="FFFFFF"/>
                </a:solidFill>
                <a:latin typeface="Futura Bold"/>
                <a:ea typeface="Futura Bold"/>
                <a:cs typeface="Futura Bold"/>
                <a:sym typeface="Futura Bold"/>
              </a:defRPr>
            </a:lvl1pPr>
          </a:lstStyle>
          <a:p>
            <a:pPr algn="ctr"/>
            <a:r>
              <a:rPr b="1" dirty="0"/>
              <a:t>NUTRITION PLAN</a:t>
            </a:r>
          </a:p>
        </p:txBody>
      </p:sp>
      <p:pic>
        <p:nvPicPr>
          <p:cNvPr id="174" name="noun_Healthy Food_1422991.png"/>
          <p:cNvPicPr>
            <a:picLocks noChangeAspect="1"/>
          </p:cNvPicPr>
          <p:nvPr/>
        </p:nvPicPr>
        <p:blipFill>
          <a:blip r:embed="rId2"/>
          <a:stretch>
            <a:fillRect/>
          </a:stretch>
        </p:blipFill>
        <p:spPr>
          <a:xfrm>
            <a:off x="838200" y="114300"/>
            <a:ext cx="2044700" cy="2044700"/>
          </a:xfrm>
          <a:prstGeom prst="rect">
            <a:avLst/>
          </a:prstGeom>
          <a:ln w="12700">
            <a:miter lim="400000"/>
          </a:ln>
        </p:spPr>
      </p:pic>
      <p:pic>
        <p:nvPicPr>
          <p:cNvPr id="175" name="noun_Vegetable_2869423.png"/>
          <p:cNvPicPr>
            <a:picLocks noChangeAspect="1"/>
          </p:cNvPicPr>
          <p:nvPr/>
        </p:nvPicPr>
        <p:blipFill>
          <a:blip r:embed="rId3"/>
          <a:stretch>
            <a:fillRect/>
          </a:stretch>
        </p:blipFill>
        <p:spPr>
          <a:xfrm>
            <a:off x="10248900" y="317500"/>
            <a:ext cx="1651000" cy="165100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911</TotalTime>
  <Words>1750</Words>
  <Application>Microsoft Office PowerPoint</Application>
  <PresentationFormat>Custom</PresentationFormat>
  <Paragraphs>235</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Futura</vt:lpstr>
      <vt:lpstr>Futura Bold</vt:lpstr>
      <vt:lpstr>Helvetica Light</vt:lpstr>
      <vt:lpstr>Helvetica Neue</vt:lpstr>
      <vt:lpstr>Helvetica Neue Light</vt:lpstr>
      <vt:lpstr>Helvetica Neue Medium</vt:lpstr>
      <vt:lpstr>Helvetica Neue Thin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Eddie Lester</dc:creator>
  <cp:lastModifiedBy>Eddie Lester</cp:lastModifiedBy>
  <cp:revision>11</cp:revision>
  <dcterms:modified xsi:type="dcterms:W3CDTF">2020-03-16T16:56:09Z</dcterms:modified>
</cp:coreProperties>
</file>